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80" r:id="rId15"/>
    <p:sldId id="281" r:id="rId16"/>
    <p:sldId id="282" r:id="rId17"/>
    <p:sldId id="286" r:id="rId18"/>
    <p:sldId id="288" r:id="rId19"/>
    <p:sldId id="287" r:id="rId20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  <a:srgbClr val="C0C0C0"/>
    <a:srgbClr val="DDDDDD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5" autoAdjust="0"/>
    <p:restoredTop sz="94660"/>
  </p:normalViewPr>
  <p:slideViewPr>
    <p:cSldViewPr>
      <p:cViewPr>
        <p:scale>
          <a:sx n="77" d="100"/>
          <a:sy n="77" d="100"/>
        </p:scale>
        <p:origin x="-996" y="-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erkouris\Desktop\1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525218722659667"/>
          <c:y val="4.158247073048453E-2"/>
          <c:w val="0.71580640345517155"/>
          <c:h val="0.92170681147073918"/>
        </c:manualLayout>
      </c:layout>
      <c:scatterChart>
        <c:scatterStyle val="smoothMarker"/>
        <c:varyColors val="0"/>
        <c:ser>
          <c:idx val="0"/>
          <c:order val="0"/>
          <c:tx>
            <c:strRef>
              <c:f>Φύλλο1!$B$2</c:f>
              <c:strCache>
                <c:ptCount val="1"/>
                <c:pt idx="0">
                  <c:v>V/V</c:v>
                </c:pt>
              </c:strCache>
            </c:strRef>
          </c:tx>
          <c:spPr>
            <a:ln w="38100">
              <a:solidFill>
                <a:srgbClr val="0000FF"/>
              </a:solidFill>
            </a:ln>
          </c:spPr>
          <c:marker>
            <c:symbol val="none"/>
          </c:marker>
          <c:xVal>
            <c:numRef>
              <c:f>Φύλλο1!$A$3:$A$9</c:f>
              <c:numCache>
                <c:formatCode>General</c:formatCode>
                <c:ptCount val="7"/>
                <c:pt idx="0">
                  <c:v>0.05</c:v>
                </c:pt>
                <c:pt idx="1">
                  <c:v>0.1</c:v>
                </c:pt>
                <c:pt idx="2">
                  <c:v>0.2</c:v>
                </c:pt>
                <c:pt idx="3">
                  <c:v>0.3</c:v>
                </c:pt>
                <c:pt idx="4">
                  <c:v>0.5</c:v>
                </c:pt>
                <c:pt idx="5">
                  <c:v>0.6</c:v>
                </c:pt>
                <c:pt idx="6">
                  <c:v>1</c:v>
                </c:pt>
              </c:numCache>
            </c:numRef>
          </c:xVal>
          <c:yVal>
            <c:numRef>
              <c:f>Φύλλο1!$B$3:$B$9</c:f>
              <c:numCache>
                <c:formatCode>General</c:formatCode>
                <c:ptCount val="7"/>
                <c:pt idx="0">
                  <c:v>180</c:v>
                </c:pt>
                <c:pt idx="1">
                  <c:v>90</c:v>
                </c:pt>
                <c:pt idx="2">
                  <c:v>45</c:v>
                </c:pt>
                <c:pt idx="3">
                  <c:v>30</c:v>
                </c:pt>
                <c:pt idx="4">
                  <c:v>18</c:v>
                </c:pt>
                <c:pt idx="5">
                  <c:v>15</c:v>
                </c:pt>
                <c:pt idx="6">
                  <c:v>9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4AC0-402D-B814-20B854EE7D71}"/>
            </c:ext>
          </c:extLst>
        </c:ser>
        <c:ser>
          <c:idx val="1"/>
          <c:order val="1"/>
          <c:tx>
            <c:strRef>
              <c:f>Φύλλο1!$C$2</c:f>
              <c:strCache>
                <c:ptCount val="1"/>
                <c:pt idx="0">
                  <c:v>V/V</c:v>
                </c:pt>
              </c:strCache>
            </c:strRef>
          </c:tx>
          <c:spPr>
            <a:ln w="38100">
              <a:solidFill>
                <a:srgbClr val="FF0000"/>
              </a:solidFill>
            </a:ln>
          </c:spPr>
          <c:marker>
            <c:symbol val="none"/>
          </c:marker>
          <c:xVal>
            <c:numRef>
              <c:f>Φύλλο1!$A$3:$A$9</c:f>
              <c:numCache>
                <c:formatCode>General</c:formatCode>
                <c:ptCount val="7"/>
                <c:pt idx="0">
                  <c:v>0.05</c:v>
                </c:pt>
                <c:pt idx="1">
                  <c:v>0.1</c:v>
                </c:pt>
                <c:pt idx="2">
                  <c:v>0.2</c:v>
                </c:pt>
                <c:pt idx="3">
                  <c:v>0.3</c:v>
                </c:pt>
                <c:pt idx="4">
                  <c:v>0.5</c:v>
                </c:pt>
                <c:pt idx="5">
                  <c:v>0.6</c:v>
                </c:pt>
                <c:pt idx="6">
                  <c:v>1</c:v>
                </c:pt>
              </c:numCache>
            </c:numRef>
          </c:xVal>
          <c:yVal>
            <c:numRef>
              <c:f>Φύλλο1!$C$3:$C$9</c:f>
              <c:numCache>
                <c:formatCode>General</c:formatCode>
                <c:ptCount val="7"/>
                <c:pt idx="0">
                  <c:v>-180</c:v>
                </c:pt>
                <c:pt idx="1">
                  <c:v>-90</c:v>
                </c:pt>
                <c:pt idx="2">
                  <c:v>-45</c:v>
                </c:pt>
                <c:pt idx="3">
                  <c:v>-30</c:v>
                </c:pt>
                <c:pt idx="4">
                  <c:v>-18</c:v>
                </c:pt>
                <c:pt idx="5">
                  <c:v>-15</c:v>
                </c:pt>
                <c:pt idx="6">
                  <c:v>-9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1-4AC0-402D-B814-20B854EE7D7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46312192"/>
        <c:axId val="166313984"/>
      </c:scatterChart>
      <c:valAx>
        <c:axId val="14631219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i="1"/>
                  <a:t>r</a:t>
                </a:r>
                <a:r>
                  <a:rPr lang="en-US" baseline="0"/>
                  <a:t> / m</a:t>
                </a:r>
                <a:endParaRPr lang="el-GR"/>
              </a:p>
            </c:rich>
          </c:tx>
          <c:layout>
            <c:manualLayout>
              <c:xMode val="edge"/>
              <c:yMode val="edge"/>
              <c:x val="0.81739261233356941"/>
              <c:y val="0.53740748154419626"/>
            </c:manualLayout>
          </c:layout>
          <c:overlay val="0"/>
        </c:title>
        <c:numFmt formatCode="General" sourceLinked="0"/>
        <c:majorTickMark val="out"/>
        <c:minorTickMark val="none"/>
        <c:tickLblPos val="nextTo"/>
        <c:spPr>
          <a:ln w="19050">
            <a:solidFill>
              <a:schemeClr val="tx1"/>
            </a:solidFill>
          </a:ln>
        </c:spPr>
        <c:crossAx val="166313984"/>
        <c:crosses val="autoZero"/>
        <c:crossBetween val="midCat"/>
      </c:valAx>
      <c:valAx>
        <c:axId val="166313984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 i="1" dirty="0"/>
                  <a:t>V</a:t>
                </a:r>
                <a:r>
                  <a:rPr lang="en-US" dirty="0"/>
                  <a:t> / V</a:t>
                </a:r>
                <a:endParaRPr lang="el-GR" dirty="0"/>
              </a:p>
            </c:rich>
          </c:tx>
          <c:layout>
            <c:manualLayout>
              <c:xMode val="edge"/>
              <c:yMode val="edge"/>
              <c:x val="7.1748554042857349E-2"/>
              <c:y val="3.7118002214313349E-2"/>
            </c:manualLayout>
          </c:layout>
          <c:overlay val="0"/>
        </c:title>
        <c:numFmt formatCode="General" sourceLinked="1"/>
        <c:majorTickMark val="in"/>
        <c:minorTickMark val="none"/>
        <c:tickLblPos val="nextTo"/>
        <c:spPr>
          <a:ln w="19050" cap="rnd">
            <a:solidFill>
              <a:schemeClr val="tx1"/>
            </a:solidFill>
          </a:ln>
        </c:spPr>
        <c:crossAx val="146312192"/>
        <c:crosses val="autoZero"/>
        <c:crossBetween val="midCat"/>
      </c:valAx>
      <c:spPr>
        <a:ln>
          <a:noFill/>
        </a:ln>
      </c:spPr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C29EEA-56F4-4E8B-A9CE-E82EF882FE93}" type="datetimeFigureOut">
              <a:rPr lang="el-GR" smtClean="0"/>
              <a:t>10/10/2024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DCA4BC-06B1-48A3-88BF-4525B93D1E9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089826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73F9C53-9E1A-4373-B3D0-625D12A5D279}" type="slidenum">
              <a:rPr lang="el-GR" altLang="el-GR"/>
              <a:pPr/>
              <a:t>4</a:t>
            </a:fld>
            <a:endParaRPr lang="el-GR" altLang="el-GR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 altLang="el-G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C4A1449-AB41-4CA3-A58C-82BBAA927F41}" type="slidenum">
              <a:rPr lang="el-GR" altLang="el-GR"/>
              <a:pPr/>
              <a:t>5</a:t>
            </a:fld>
            <a:endParaRPr lang="el-GR" altLang="el-GR"/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 altLang="el-G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DD70734-1A94-47E7-A691-F6E7BECF641B}" type="slidenum">
              <a:rPr lang="el-GR" altLang="el-GR"/>
              <a:pPr/>
              <a:t>8</a:t>
            </a:fld>
            <a:endParaRPr lang="el-GR" altLang="el-GR"/>
          </a:p>
        </p:txBody>
      </p:sp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 altLang="el-G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0680C03-7D03-418B-BED1-EA8C5193278F}" type="slidenum">
              <a:rPr lang="el-GR" altLang="el-GR"/>
              <a:pPr/>
              <a:t>9</a:t>
            </a:fld>
            <a:endParaRPr lang="el-GR" altLang="el-GR"/>
          </a:p>
        </p:txBody>
      </p:sp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 altLang="el-G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5DC93A4-5A54-4A16-9621-45619D856843}" type="slidenum">
              <a:rPr lang="el-GR" altLang="el-GR"/>
              <a:pPr/>
              <a:t>10</a:t>
            </a:fld>
            <a:endParaRPr lang="el-GR" altLang="el-GR"/>
          </a:p>
        </p:txBody>
      </p:sp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 altLang="el-G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E610BF3-99F3-44DC-BE28-9F9E4E70000C}" type="slidenum">
              <a:rPr lang="el-GR" altLang="el-GR"/>
              <a:pPr/>
              <a:t>11</a:t>
            </a:fld>
            <a:endParaRPr lang="el-GR" altLang="el-GR"/>
          </a:p>
        </p:txBody>
      </p:sp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 alt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09367-2DEA-4944-B4A3-8A995D144699}" type="datetime1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10/10/2024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>
                <a:solidFill>
                  <a:prstClr val="black">
                    <a:tint val="75000"/>
                  </a:prstClr>
                </a:solidFill>
              </a:rPr>
              <a:t>Μερκούρης Παναγιωτόπουλος – Φυσικός    </a:t>
            </a: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www.merkopanas.blogspot.gr</a:t>
            </a: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24304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B7063-0C51-4034-8ADD-AA3F8D783379}" type="datetime1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10/10/2024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>
                <a:solidFill>
                  <a:prstClr val="black">
                    <a:tint val="75000"/>
                  </a:prstClr>
                </a:solidFill>
              </a:rPr>
              <a:t>Μερκούρης Παναγιωτόπουλος – Φυσικός    </a:t>
            </a: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www.merkopanas.blogspot.gr</a:t>
            </a: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81707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CC8CF-BCCC-4662-B44D-ADFA8CB05D0B}" type="datetime1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10/10/2024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>
                <a:solidFill>
                  <a:prstClr val="black">
                    <a:tint val="75000"/>
                  </a:prstClr>
                </a:solidFill>
              </a:rPr>
              <a:t>Μερκούρης Παναγιωτόπουλος – Φυσικός    </a:t>
            </a: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www.merkopanas.blogspot.gr</a:t>
            </a: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08225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542563-4376-48EB-954D-B9B5A7AA4535}" type="datetime1">
              <a:rPr lang="el-G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10/10/2024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>
                <a:solidFill>
                  <a:prstClr val="black">
                    <a:tint val="75000"/>
                  </a:prstClr>
                </a:solidFill>
              </a:rPr>
              <a:t>Μερκούρης Παναγιωτόπουλος – Φυσικός    </a:t>
            </a: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www.merkopanas.blogspot.gr</a:t>
            </a: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F24F44-E708-4DD5-AF0A-FCEF5BE8A6F1}" type="slidenum">
              <a:rPr lang="el-G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60433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Τίτλος και 4 Αντικεί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sz="quarter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>
          <a:xfrm>
            <a:off x="685800" y="1981200"/>
            <a:ext cx="3810000" cy="1981200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περιεχομένου 4"/>
          <p:cNvSpPr>
            <a:spLocks noGrp="1"/>
          </p:cNvSpPr>
          <p:nvPr>
            <p:ph sz="quarter" idx="3"/>
          </p:nvPr>
        </p:nvSpPr>
        <p:spPr>
          <a:xfrm>
            <a:off x="685800" y="4114800"/>
            <a:ext cx="3810000" cy="1981200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26DEBC-BF64-4D5A-9D37-4A7F92484579}" type="datetime1">
              <a:rPr lang="el-GR" altLang="el-G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10/10/2024</a:t>
            </a:fld>
            <a:endParaRPr lang="el-GR" alt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altLang="el-GR" smtClean="0">
                <a:solidFill>
                  <a:prstClr val="black">
                    <a:tint val="75000"/>
                  </a:prstClr>
                </a:solidFill>
              </a:rPr>
              <a:t>Μερκούρης Παναγιωτόπουλος – Φυσικός    </a:t>
            </a:r>
            <a:r>
              <a:rPr lang="en-US" altLang="el-GR" smtClean="0">
                <a:solidFill>
                  <a:prstClr val="black">
                    <a:tint val="75000"/>
                  </a:prstClr>
                </a:solidFill>
              </a:rPr>
              <a:t>www.merkopanas.blogspot.gr</a:t>
            </a:r>
            <a:endParaRPr lang="el-GR" alt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9482F6-6567-444F-9A04-38D96E42A2C9}" type="slidenum">
              <a:rPr lang="el-GR" altLang="el-G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l-GR" alt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85630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Τίτλος, Αντικείμενο και 2 Αντικεί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περιεχομένου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0278A9-20ED-43C7-98B5-88C3771F647C}" type="datetime1">
              <a:rPr lang="el-GR" altLang="el-G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10/10/2024</a:t>
            </a:fld>
            <a:endParaRPr lang="el-GR" alt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altLang="el-GR" smtClean="0">
                <a:solidFill>
                  <a:prstClr val="black">
                    <a:tint val="75000"/>
                  </a:prstClr>
                </a:solidFill>
              </a:rPr>
              <a:t>Μερκούρης Παναγιωτόπουλος – Φυσικός    </a:t>
            </a:r>
            <a:r>
              <a:rPr lang="en-US" altLang="el-GR" smtClean="0">
                <a:solidFill>
                  <a:prstClr val="black">
                    <a:tint val="75000"/>
                  </a:prstClr>
                </a:solidFill>
              </a:rPr>
              <a:t>www.merkopanas.blogspot.gr</a:t>
            </a:r>
            <a:endParaRPr lang="el-GR" alt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23AF50-8782-40CF-8B53-39F564DB54A3}" type="slidenum">
              <a:rPr lang="el-GR" altLang="el-G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l-GR" alt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39178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>
  <p:cSld name="Τίτλος και Αντικείμενο επάνω από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7772400" cy="1981200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685800" y="4114800"/>
            <a:ext cx="7772400" cy="1981200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579652-D2E6-4D65-BAC4-81E74D6FB0BE}" type="datetime1">
              <a:rPr lang="el-GR" altLang="el-GR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10/10/2024</a:t>
            </a:fld>
            <a:endParaRPr lang="el-GR" alt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altLang="el-GR" smtClean="0">
                <a:solidFill>
                  <a:prstClr val="black">
                    <a:tint val="75000"/>
                  </a:prstClr>
                </a:solidFill>
              </a:rPr>
              <a:t>Μερκούρης Παναγιωτόπουλος – Φυσικός    </a:t>
            </a:r>
            <a:r>
              <a:rPr lang="en-US" altLang="el-GR" smtClean="0">
                <a:solidFill>
                  <a:prstClr val="black">
                    <a:tint val="75000"/>
                  </a:prstClr>
                </a:solidFill>
              </a:rPr>
              <a:t>www.merkopanas.blogspot.gr</a:t>
            </a:r>
            <a:endParaRPr lang="el-GR" alt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5A2E8E-A6A2-4C00-8D22-066B12895CBB}" type="slidenum">
              <a:rPr lang="el-GR" altLang="el-G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l-GR" alt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14666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0015C-1B4E-4C2C-8E07-FFA1F935F737}" type="datetime1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10/10/2024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>
                <a:solidFill>
                  <a:prstClr val="black">
                    <a:tint val="75000"/>
                  </a:prstClr>
                </a:solidFill>
              </a:rPr>
              <a:t>Μερκούρης Παναγιωτόπουλος – Φυσικός    </a:t>
            </a: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www.merkopanas.blogspot.gr</a:t>
            </a: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59318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9150B-CA78-4223-99E3-57405459D1E3}" type="datetime1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10/10/2024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>
                <a:solidFill>
                  <a:prstClr val="black">
                    <a:tint val="75000"/>
                  </a:prstClr>
                </a:solidFill>
              </a:rPr>
              <a:t>Μερκούρης Παναγιωτόπουλος – Φυσικός    </a:t>
            </a: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www.merkopanas.blogspot.gr</a:t>
            </a: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45090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CFCA4-F0A3-4E61-B6D8-CA8AABB03A06}" type="datetime1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10/10/2024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>
                <a:solidFill>
                  <a:prstClr val="black">
                    <a:tint val="75000"/>
                  </a:prstClr>
                </a:solidFill>
              </a:rPr>
              <a:t>Μερκούρης Παναγιωτόπουλος – Φυσικός    </a:t>
            </a: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www.merkopanas.blogspot.gr</a:t>
            </a: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08364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353E7-60CC-48C3-96FE-95CA9C10EFAF}" type="datetime1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10/10/2024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>
                <a:solidFill>
                  <a:prstClr val="black">
                    <a:tint val="75000"/>
                  </a:prstClr>
                </a:solidFill>
              </a:rPr>
              <a:t>Μερκούρης Παναγιωτόπουλος – Φυσικός    </a:t>
            </a: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www.merkopanas.blogspot.gr</a:t>
            </a: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33609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1B694-4BFD-456E-968D-6AE44BF4F077}" type="datetime1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10/10/2024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>
                <a:solidFill>
                  <a:prstClr val="black">
                    <a:tint val="75000"/>
                  </a:prstClr>
                </a:solidFill>
              </a:rPr>
              <a:t>Μερκούρης Παναγιωτόπουλος – Φυσικός    </a:t>
            </a: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www.merkopanas.blogspot.gr</a:t>
            </a: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23275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DB596-748B-4D6D-952F-0ECEF118A968}" type="datetime1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10/10/2024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>
                <a:solidFill>
                  <a:prstClr val="black">
                    <a:tint val="75000"/>
                  </a:prstClr>
                </a:solidFill>
              </a:rPr>
              <a:t>Μερκούρης Παναγιωτόπουλος – Φυσικός    </a:t>
            </a: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www.merkopanas.blogspot.gr</a:t>
            </a: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8601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5548C-7919-4D47-A16E-CE03D056B416}" type="datetime1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10/10/2024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>
                <a:solidFill>
                  <a:prstClr val="black">
                    <a:tint val="75000"/>
                  </a:prstClr>
                </a:solidFill>
              </a:rPr>
              <a:t>Μερκούρης Παναγιωτόπουλος – Φυσικός    </a:t>
            </a: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www.merkopanas.blogspot.gr</a:t>
            </a: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0543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2245A-F871-4518-B158-4AB96C348733}" type="datetime1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10/10/2024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>
                <a:solidFill>
                  <a:prstClr val="black">
                    <a:tint val="75000"/>
                  </a:prstClr>
                </a:solidFill>
              </a:rPr>
              <a:t>Μερκούρης Παναγιωτόπουλος – Φυσικός    </a:t>
            </a: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www.merkopanas.blogspot.gr</a:t>
            </a: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80900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7000">
              <a:srgbClr val="FFFFCC"/>
            </a:gs>
            <a:gs pos="100000">
              <a:schemeClr val="bg2">
                <a:shade val="30000"/>
                <a:satMod val="20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9F3057-6BC1-4621-95B3-CB9873FAD628}" type="datetime1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10/10/2024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l-GR" smtClean="0">
                <a:solidFill>
                  <a:prstClr val="black">
                    <a:tint val="75000"/>
                  </a:prstClr>
                </a:solidFill>
              </a:rPr>
              <a:t>Μερκούρης Παναγιωτόπουλος – Φυσικός    </a:t>
            </a: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www.merkopanas.blogspot.gr</a:t>
            </a: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F53439-851E-44AD-84B1-B6BFC3D0C743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59109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7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0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wmf"/><Relationship Id="rId3" Type="http://schemas.openxmlformats.org/officeDocument/2006/relationships/image" Target="../media/image1.png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3.png"/><Relationship Id="rId9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png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13" Type="http://schemas.openxmlformats.org/officeDocument/2006/relationships/image" Target="../media/image12.png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5.wmf"/><Relationship Id="rId12" Type="http://schemas.openxmlformats.org/officeDocument/2006/relationships/image" Target="../media/image11.png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4.bin"/><Relationship Id="rId11" Type="http://schemas.openxmlformats.org/officeDocument/2006/relationships/image" Target="../media/image10.png"/><Relationship Id="rId5" Type="http://schemas.openxmlformats.org/officeDocument/2006/relationships/image" Target="../media/image4.wmf"/><Relationship Id="rId10" Type="http://schemas.openxmlformats.org/officeDocument/2006/relationships/image" Target="../media/image9.png"/><Relationship Id="rId4" Type="http://schemas.openxmlformats.org/officeDocument/2006/relationships/oleObject" Target="../embeddings/oleObject3.bin"/><Relationship Id="rId9" Type="http://schemas.openxmlformats.org/officeDocument/2006/relationships/image" Target="../media/image6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υποσέλιδου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 err="1" smtClean="0">
                <a:solidFill>
                  <a:prstClr val="black"/>
                </a:solidFill>
              </a:rPr>
              <a:t>Μερκ</a:t>
            </a:r>
            <a:r>
              <a:rPr lang="el-GR" dirty="0" smtClean="0">
                <a:solidFill>
                  <a:prstClr val="black"/>
                </a:solidFill>
              </a:rPr>
              <a:t>. Παναγιωτόπουλος - Φυσικός        </a:t>
            </a:r>
            <a:r>
              <a:rPr lang="en-US" dirty="0" smtClean="0">
                <a:solidFill>
                  <a:prstClr val="black"/>
                </a:solidFill>
              </a:rPr>
              <a:t>www.merkopanas.blogspot.gr</a:t>
            </a:r>
            <a:endParaRPr lang="el-GR" dirty="0">
              <a:solidFill>
                <a:prstClr val="black"/>
              </a:solidFill>
            </a:endParaRPr>
          </a:p>
        </p:txBody>
      </p:sp>
      <p:sp>
        <p:nvSpPr>
          <p:cNvPr id="3" name="Θέση αριθμού διαφάνειας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>
                <a:solidFill>
                  <a:prstClr val="black"/>
                </a:solidFill>
              </a:rPr>
              <a:pPr/>
              <a:t>1</a:t>
            </a:fld>
            <a:endParaRPr lang="el-GR" dirty="0">
              <a:solidFill>
                <a:prstClr val="black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91680" y="332656"/>
            <a:ext cx="633670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l-GR" sz="2000" b="1" dirty="0" smtClean="0">
                <a:latin typeface="Comic Sans MS" panose="030F0702030302020204" pitchFamily="66" charset="0"/>
              </a:rPr>
              <a:t>Οτιδήποτε αφορά την </a:t>
            </a:r>
          </a:p>
          <a:p>
            <a:pPr algn="ctr">
              <a:lnSpc>
                <a:spcPct val="150000"/>
              </a:lnSpc>
            </a:pPr>
            <a:r>
              <a:rPr lang="el-GR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Ηλεκτρική Δυναμική Ενέργεια</a:t>
            </a:r>
          </a:p>
          <a:p>
            <a:pPr algn="ctr">
              <a:lnSpc>
                <a:spcPct val="150000"/>
              </a:lnSpc>
            </a:pPr>
            <a:r>
              <a:rPr lang="el-GR" sz="2000" b="1" dirty="0">
                <a:latin typeface="Comic Sans MS" panose="030F0702030302020204" pitchFamily="66" charset="0"/>
              </a:rPr>
              <a:t>θ</a:t>
            </a:r>
            <a:r>
              <a:rPr lang="el-GR" sz="2000" b="1" dirty="0" smtClean="0">
                <a:latin typeface="Comic Sans MS" panose="030F0702030302020204" pitchFamily="66" charset="0"/>
              </a:rPr>
              <a:t>α το μελετήσουμε αναλυτικά στη σχετική </a:t>
            </a:r>
          </a:p>
          <a:p>
            <a:pPr algn="ctr">
              <a:lnSpc>
                <a:spcPct val="150000"/>
              </a:lnSpc>
            </a:pPr>
            <a:r>
              <a:rPr lang="el-GR" sz="2000" b="1" dirty="0" smtClean="0">
                <a:latin typeface="Comic Sans MS" panose="030F0702030302020204" pitchFamily="66" charset="0"/>
              </a:rPr>
              <a:t>ανάρτηση της ύλης Θετικού Προσανατολισμού.</a:t>
            </a:r>
          </a:p>
          <a:p>
            <a:pPr algn="ctr"/>
            <a:endParaRPr lang="el-GR" sz="2400" b="1" dirty="0" smtClean="0">
              <a:latin typeface="Comic Sans MS" panose="030F0702030302020204" pitchFamily="66" charset="0"/>
            </a:endParaRPr>
          </a:p>
          <a:p>
            <a:pPr algn="ctr">
              <a:lnSpc>
                <a:spcPct val="150000"/>
              </a:lnSpc>
            </a:pPr>
            <a:r>
              <a:rPr lang="el-GR" sz="2000" b="1" dirty="0" smtClean="0">
                <a:latin typeface="Comic Sans MS" panose="030F0702030302020204" pitchFamily="66" charset="0"/>
              </a:rPr>
              <a:t>Εδώ θ’ αναφερθούμε μόνο σε ότι κρίνεται </a:t>
            </a:r>
          </a:p>
          <a:p>
            <a:pPr algn="ctr">
              <a:lnSpc>
                <a:spcPct val="150000"/>
              </a:lnSpc>
            </a:pPr>
            <a:r>
              <a:rPr lang="el-GR" sz="2000" b="1" dirty="0" smtClean="0">
                <a:latin typeface="Comic Sans MS" panose="030F0702030302020204" pitchFamily="66" charset="0"/>
              </a:rPr>
              <a:t>απολύτως απαραίτητο για το θέμα </a:t>
            </a:r>
          </a:p>
          <a:p>
            <a:pPr algn="ctr">
              <a:lnSpc>
                <a:spcPct val="150000"/>
              </a:lnSpc>
            </a:pPr>
            <a:r>
              <a:rPr lang="el-GR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Δυναμικό – Διαφορά Δυναμικού. </a:t>
            </a:r>
            <a:endParaRPr lang="el-GR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  <p:pic>
        <p:nvPicPr>
          <p:cNvPr id="5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980728"/>
            <a:ext cx="1133241" cy="108012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09912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25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25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75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22" presetClass="entr" presetSubtype="8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125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altLang="el-GR" dirty="0" err="1">
                <a:solidFill>
                  <a:schemeClr val="tx1"/>
                </a:solidFill>
              </a:rPr>
              <a:t>Μερκ</a:t>
            </a:r>
            <a:r>
              <a:rPr lang="el-GR" altLang="el-GR" dirty="0">
                <a:solidFill>
                  <a:schemeClr val="tx1"/>
                </a:solidFill>
              </a:rPr>
              <a:t>. Παναγιωτόπουλος - Φυσικός      www.merkopanas.blogspot.gr</a:t>
            </a:r>
          </a:p>
        </p:txBody>
      </p:sp>
      <p:sp>
        <p:nvSpPr>
          <p:cNvPr id="12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3438B-12C5-43FB-99DE-B94CB1B8F478}" type="slidenum">
              <a:rPr lang="el-GR" altLang="el-GR"/>
              <a:pPr/>
              <a:t>10</a:t>
            </a:fld>
            <a:endParaRPr lang="el-GR" altLang="el-GR"/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919495" y="318251"/>
            <a:ext cx="5028524" cy="1169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ct val="50000"/>
              </a:spcBef>
              <a:buFontTx/>
              <a:buChar char="•"/>
            </a:pPr>
            <a:r>
              <a:rPr lang="en-US" altLang="el-GR" sz="2000" b="1" dirty="0">
                <a:latin typeface="Comic Sans MS" pitchFamily="66" charset="0"/>
              </a:rPr>
              <a:t>  </a:t>
            </a:r>
            <a:r>
              <a:rPr lang="el-GR" altLang="el-GR" sz="2000" b="1" dirty="0">
                <a:latin typeface="Comic Sans MS" pitchFamily="66" charset="0"/>
              </a:rPr>
              <a:t>Κατά τη φορά μιας δυναμικής γραμμής </a:t>
            </a:r>
            <a:r>
              <a:rPr lang="el-GR" altLang="el-GR" sz="2000" b="1" dirty="0" smtClean="0">
                <a:latin typeface="Comic Sans MS" pitchFamily="66" charset="0"/>
              </a:rPr>
              <a:t>  </a:t>
            </a:r>
          </a:p>
          <a:p>
            <a:pPr algn="just">
              <a:lnSpc>
                <a:spcPct val="150000"/>
              </a:lnSpc>
              <a:spcBef>
                <a:spcPct val="50000"/>
              </a:spcBef>
            </a:pPr>
            <a:r>
              <a:rPr lang="el-GR" altLang="el-GR" sz="2000" b="1" dirty="0">
                <a:latin typeface="Comic Sans MS" pitchFamily="66" charset="0"/>
              </a:rPr>
              <a:t> </a:t>
            </a:r>
            <a:r>
              <a:rPr lang="el-GR" altLang="el-GR" sz="2000" b="1" dirty="0" smtClean="0">
                <a:latin typeface="Comic Sans MS" pitchFamily="66" charset="0"/>
              </a:rPr>
              <a:t>  το </a:t>
            </a:r>
            <a:r>
              <a:rPr lang="el-GR" altLang="el-GR" sz="2000" b="1" dirty="0">
                <a:latin typeface="Comic Sans MS" pitchFamily="66" charset="0"/>
              </a:rPr>
              <a:t>δυναμικό μειώνεται.</a:t>
            </a:r>
          </a:p>
        </p:txBody>
      </p:sp>
      <p:grpSp>
        <p:nvGrpSpPr>
          <p:cNvPr id="28682" name="Group 10"/>
          <p:cNvGrpSpPr>
            <a:grpSpLocks/>
          </p:cNvGrpSpPr>
          <p:nvPr/>
        </p:nvGrpSpPr>
        <p:grpSpPr bwMode="auto">
          <a:xfrm>
            <a:off x="2268538" y="1700213"/>
            <a:ext cx="3497262" cy="936625"/>
            <a:chOff x="1429" y="1071"/>
            <a:chExt cx="2203" cy="590"/>
          </a:xfrm>
        </p:grpSpPr>
        <p:sp>
          <p:nvSpPr>
            <p:cNvPr id="28675" name="Arc 3"/>
            <p:cNvSpPr>
              <a:spLocks/>
            </p:cNvSpPr>
            <p:nvPr/>
          </p:nvSpPr>
          <p:spPr bwMode="auto">
            <a:xfrm rot="11397073" flipV="1">
              <a:off x="1429" y="1162"/>
              <a:ext cx="2203" cy="499"/>
            </a:xfrm>
            <a:custGeom>
              <a:avLst/>
              <a:gdLst>
                <a:gd name="G0" fmla="+- 19067 0 0"/>
                <a:gd name="G1" fmla="+- 21600 0 0"/>
                <a:gd name="G2" fmla="+- 21600 0 0"/>
                <a:gd name="T0" fmla="*/ 0 w 34969"/>
                <a:gd name="T1" fmla="*/ 11450 h 21600"/>
                <a:gd name="T2" fmla="*/ 34969 w 34969"/>
                <a:gd name="T3" fmla="*/ 6982 h 21600"/>
                <a:gd name="T4" fmla="*/ 19067 w 34969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4969" h="21600" fill="none" extrusionOk="0">
                  <a:moveTo>
                    <a:pt x="0" y="11450"/>
                  </a:moveTo>
                  <a:cubicBezTo>
                    <a:pt x="3751" y="4403"/>
                    <a:pt x="11083" y="0"/>
                    <a:pt x="19067" y="0"/>
                  </a:cubicBezTo>
                  <a:cubicBezTo>
                    <a:pt x="25111" y="0"/>
                    <a:pt x="30878" y="2532"/>
                    <a:pt x="34969" y="6981"/>
                  </a:cubicBezTo>
                </a:path>
                <a:path w="34969" h="21600" stroke="0" extrusionOk="0">
                  <a:moveTo>
                    <a:pt x="0" y="11450"/>
                  </a:moveTo>
                  <a:cubicBezTo>
                    <a:pt x="3751" y="4403"/>
                    <a:pt x="11083" y="0"/>
                    <a:pt x="19067" y="0"/>
                  </a:cubicBezTo>
                  <a:cubicBezTo>
                    <a:pt x="25111" y="0"/>
                    <a:pt x="30878" y="2532"/>
                    <a:pt x="34969" y="6981"/>
                  </a:cubicBezTo>
                  <a:lnTo>
                    <a:pt x="19067" y="21600"/>
                  </a:lnTo>
                  <a:close/>
                </a:path>
              </a:pathLst>
            </a:custGeom>
            <a:noFill/>
            <a:ln w="38100">
              <a:solidFill>
                <a:srgbClr val="FF0000"/>
              </a:solidFill>
              <a:round/>
              <a:headEnd type="triangle" w="med" len="med"/>
              <a:tailEnd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l-GR" altLang="el-GR" b="1">
                <a:solidFill>
                  <a:srgbClr val="FF0000"/>
                </a:solidFill>
              </a:endParaRPr>
            </a:p>
          </p:txBody>
        </p:sp>
        <p:sp>
          <p:nvSpPr>
            <p:cNvPr id="28676" name="Oval 4"/>
            <p:cNvSpPr>
              <a:spLocks noChangeArrowheads="1"/>
            </p:cNvSpPr>
            <p:nvPr/>
          </p:nvSpPr>
          <p:spPr bwMode="auto">
            <a:xfrm>
              <a:off x="2109" y="1071"/>
              <a:ext cx="46" cy="4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28677" name="Oval 5"/>
            <p:cNvSpPr>
              <a:spLocks noChangeArrowheads="1"/>
            </p:cNvSpPr>
            <p:nvPr/>
          </p:nvSpPr>
          <p:spPr bwMode="auto">
            <a:xfrm>
              <a:off x="3198" y="1344"/>
              <a:ext cx="45" cy="4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28678" name="Text Box 6"/>
            <p:cNvSpPr txBox="1">
              <a:spLocks noChangeArrowheads="1"/>
            </p:cNvSpPr>
            <p:nvPr/>
          </p:nvSpPr>
          <p:spPr bwMode="auto">
            <a:xfrm>
              <a:off x="1973" y="1117"/>
              <a:ext cx="272" cy="250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l-GR" altLang="el-GR" sz="2000" b="1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omic Sans MS" pitchFamily="66" charset="0"/>
                </a:rPr>
                <a:t>Α</a:t>
              </a:r>
            </a:p>
          </p:txBody>
        </p:sp>
        <p:sp>
          <p:nvSpPr>
            <p:cNvPr id="28679" name="Text Box 7"/>
            <p:cNvSpPr txBox="1">
              <a:spLocks noChangeArrowheads="1"/>
            </p:cNvSpPr>
            <p:nvPr/>
          </p:nvSpPr>
          <p:spPr bwMode="auto">
            <a:xfrm>
              <a:off x="3107" y="1389"/>
              <a:ext cx="227" cy="250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l-GR" altLang="el-GR" sz="2000" b="1">
                  <a:solidFill>
                    <a:schemeClr val="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omic Sans MS" pitchFamily="66" charset="0"/>
                </a:rPr>
                <a:t>Β</a:t>
              </a:r>
            </a:p>
          </p:txBody>
        </p:sp>
      </p:grpSp>
      <p:sp>
        <p:nvSpPr>
          <p:cNvPr id="28680" name="Text Box 8"/>
          <p:cNvSpPr txBox="1">
            <a:spLocks noChangeArrowheads="1"/>
          </p:cNvSpPr>
          <p:nvPr/>
        </p:nvSpPr>
        <p:spPr bwMode="auto">
          <a:xfrm>
            <a:off x="6084888" y="1628775"/>
            <a:ext cx="230346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l-GR" sz="2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V</a:t>
            </a:r>
            <a:r>
              <a:rPr lang="en-US" altLang="el-GR" sz="2800" b="1" baseline="-250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A </a:t>
            </a:r>
            <a:r>
              <a:rPr lang="en-US" altLang="el-GR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&gt; </a:t>
            </a:r>
            <a:r>
              <a:rPr lang="en-US" altLang="el-GR" sz="2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V</a:t>
            </a:r>
            <a:r>
              <a:rPr lang="en-US" altLang="el-GR" sz="2800" b="1" baseline="-250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B</a:t>
            </a:r>
            <a:endParaRPr lang="el-GR" altLang="el-GR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</p:txBody>
      </p:sp>
      <p:grpSp>
        <p:nvGrpSpPr>
          <p:cNvPr id="4" name="Ομάδα 3"/>
          <p:cNvGrpSpPr/>
          <p:nvPr/>
        </p:nvGrpSpPr>
        <p:grpSpPr>
          <a:xfrm>
            <a:off x="641384" y="3336072"/>
            <a:ext cx="2202424" cy="1425903"/>
            <a:chOff x="1547664" y="3461658"/>
            <a:chExt cx="1800374" cy="687422"/>
          </a:xfrm>
        </p:grpSpPr>
        <p:cxnSp>
          <p:nvCxnSpPr>
            <p:cNvPr id="3" name="Ευθύγραμμο βέλος σύνδεσης 2"/>
            <p:cNvCxnSpPr/>
            <p:nvPr/>
          </p:nvCxnSpPr>
          <p:spPr>
            <a:xfrm>
              <a:off x="1547664" y="3461658"/>
              <a:ext cx="1800374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Ευθύγραμμο βέλος σύνδεσης 14"/>
            <p:cNvCxnSpPr/>
            <p:nvPr/>
          </p:nvCxnSpPr>
          <p:spPr>
            <a:xfrm>
              <a:off x="1547664" y="3701143"/>
              <a:ext cx="1800374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Ευθύγραμμο βέλος σύνδεσης 15"/>
            <p:cNvCxnSpPr/>
            <p:nvPr/>
          </p:nvCxnSpPr>
          <p:spPr>
            <a:xfrm>
              <a:off x="1547664" y="3933056"/>
              <a:ext cx="1800374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Ευθύγραμμο βέλος σύνδεσης 16"/>
            <p:cNvCxnSpPr/>
            <p:nvPr/>
          </p:nvCxnSpPr>
          <p:spPr>
            <a:xfrm>
              <a:off x="1547664" y="4149080"/>
              <a:ext cx="1800374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Ομάδα 6"/>
          <p:cNvGrpSpPr/>
          <p:nvPr/>
        </p:nvGrpSpPr>
        <p:grpSpPr>
          <a:xfrm>
            <a:off x="919761" y="3790235"/>
            <a:ext cx="503732" cy="376358"/>
            <a:chOff x="1830686" y="3647137"/>
            <a:chExt cx="503732" cy="376357"/>
          </a:xfrm>
        </p:grpSpPr>
        <p:sp>
          <p:nvSpPr>
            <p:cNvPr id="5" name="Έλλειψη 4"/>
            <p:cNvSpPr/>
            <p:nvPr/>
          </p:nvSpPr>
          <p:spPr>
            <a:xfrm>
              <a:off x="1979711" y="3647137"/>
              <a:ext cx="108012" cy="108012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830686" y="3684940"/>
              <a:ext cx="50373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1600" b="1" dirty="0" smtClean="0">
                  <a:solidFill>
                    <a:srgbClr val="0000FF"/>
                  </a:solidFill>
                  <a:latin typeface="Comic Sans MS" panose="030F0702030302020204" pitchFamily="66" charset="0"/>
                </a:rPr>
                <a:t>+</a:t>
              </a:r>
              <a:r>
                <a:rPr lang="en-US" sz="1600" b="1" i="1" dirty="0" smtClean="0">
                  <a:solidFill>
                    <a:srgbClr val="0000FF"/>
                  </a:solidFill>
                  <a:latin typeface="Comic Sans MS" panose="030F0702030302020204" pitchFamily="66" charset="0"/>
                </a:rPr>
                <a:t>q</a:t>
              </a:r>
              <a:endParaRPr lang="el-GR" sz="1600" b="1" i="1" dirty="0">
                <a:solidFill>
                  <a:srgbClr val="0000FF"/>
                </a:solidFill>
                <a:latin typeface="Comic Sans MS" panose="030F0702030302020204" pitchFamily="66" charset="0"/>
              </a:endParaRPr>
            </a:p>
          </p:txBody>
        </p:sp>
      </p:grpSp>
      <p:grpSp>
        <p:nvGrpSpPr>
          <p:cNvPr id="14" name="Ομάδα 13"/>
          <p:cNvGrpSpPr/>
          <p:nvPr/>
        </p:nvGrpSpPr>
        <p:grpSpPr>
          <a:xfrm>
            <a:off x="1176798" y="3547443"/>
            <a:ext cx="717331" cy="338554"/>
            <a:chOff x="2097771" y="3404345"/>
            <a:chExt cx="717331" cy="338554"/>
          </a:xfrm>
        </p:grpSpPr>
        <p:cxnSp>
          <p:nvCxnSpPr>
            <p:cNvPr id="9" name="Ευθύγραμμο βέλος σύνδεσης 8"/>
            <p:cNvCxnSpPr/>
            <p:nvPr/>
          </p:nvCxnSpPr>
          <p:spPr>
            <a:xfrm>
              <a:off x="2097771" y="3684941"/>
              <a:ext cx="360127" cy="0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Box 12"/>
            <p:cNvSpPr txBox="1"/>
            <p:nvPr/>
          </p:nvSpPr>
          <p:spPr>
            <a:xfrm>
              <a:off x="2347050" y="3404345"/>
              <a:ext cx="46805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 i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omic Sans MS" panose="030F0702030302020204" pitchFamily="66" charset="0"/>
                </a:rPr>
                <a:t>F</a:t>
              </a:r>
              <a:r>
                <a:rPr lang="el-GR" sz="1600" b="1" baseline="-25000" dirty="0" err="1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omic Sans MS" panose="030F0702030302020204" pitchFamily="66" charset="0"/>
                </a:rPr>
                <a:t>ηλ</a:t>
              </a:r>
              <a:endParaRPr lang="el-GR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endParaRPr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944220" y="3481803"/>
            <a:ext cx="34769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dirty="0" smtClean="0">
                <a:latin typeface="Comic Sans MS" panose="030F0702030302020204" pitchFamily="66" charset="0"/>
              </a:rPr>
              <a:t>Α</a:t>
            </a:r>
            <a:endParaRPr lang="el-GR" sz="1600" dirty="0">
              <a:latin typeface="Comic Sans MS" panose="030F0702030302020204" pitchFamily="66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226399" y="3538518"/>
            <a:ext cx="34769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dirty="0" smtClean="0">
                <a:latin typeface="Comic Sans MS" panose="030F0702030302020204" pitchFamily="66" charset="0"/>
              </a:rPr>
              <a:t>Β</a:t>
            </a:r>
            <a:endParaRPr lang="el-GR" sz="16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3563938" y="2985366"/>
                <a:ext cx="4248398" cy="5620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800" b="1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latin typeface="Cambria Math"/>
                            </a:rPr>
                            <m:t>𝑾</m:t>
                          </m:r>
                        </m:e>
                        <m:sub>
                          <m:r>
                            <a:rPr lang="en-US" sz="2800" b="1" i="0" smtClean="0">
                              <a:latin typeface="Cambria Math"/>
                            </a:rPr>
                            <m:t>𝐀</m:t>
                          </m:r>
                          <m:r>
                            <a:rPr lang="en-US" sz="2800" b="1" i="0" smtClean="0">
                              <a:latin typeface="Cambria Math"/>
                              <a:ea typeface="Cambria Math"/>
                            </a:rPr>
                            <m:t>→</m:t>
                          </m:r>
                          <m:r>
                            <a:rPr lang="en-US" sz="2800" b="1" i="0" smtClean="0">
                              <a:latin typeface="Cambria Math"/>
                              <a:ea typeface="Cambria Math"/>
                            </a:rPr>
                            <m:t>𝐁</m:t>
                          </m:r>
                        </m:sub>
                      </m:sSub>
                      <m:r>
                        <a:rPr lang="en-US" sz="2800" b="1" i="1" smtClean="0">
                          <a:latin typeface="Cambria Math"/>
                        </a:rPr>
                        <m:t>= </m:t>
                      </m:r>
                      <m:sSub>
                        <m:sSubPr>
                          <m:ctrlPr>
                            <a:rPr lang="en-US" sz="2800" b="1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latin typeface="Cambria Math"/>
                            </a:rPr>
                            <m:t>𝑭</m:t>
                          </m:r>
                        </m:e>
                        <m:sub>
                          <m:r>
                            <a:rPr lang="el-GR" sz="2800" b="1" i="0" smtClean="0">
                              <a:latin typeface="Cambria Math"/>
                            </a:rPr>
                            <m:t>𝛈𝛌</m:t>
                          </m:r>
                        </m:sub>
                      </m:sSub>
                      <m:r>
                        <a:rPr lang="el-GR" sz="2800" b="1" i="1" smtClean="0">
                          <a:latin typeface="Cambria Math"/>
                        </a:rPr>
                        <m:t>.</m:t>
                      </m:r>
                      <m:d>
                        <m:dPr>
                          <m:ctrlPr>
                            <a:rPr lang="el-GR" sz="2800" b="1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l-GR" sz="2800" b="1" i="0" smtClean="0">
                              <a:latin typeface="Cambria Math"/>
                            </a:rPr>
                            <m:t>𝚨𝚩</m:t>
                          </m:r>
                        </m:e>
                      </m:d>
                      <m:r>
                        <a:rPr lang="el-GR" sz="2800" b="1" i="0" smtClean="0">
                          <a:latin typeface="Cambria Math"/>
                        </a:rPr>
                        <m:t>&gt;</m:t>
                      </m:r>
                      <m:r>
                        <a:rPr lang="el-GR" sz="2800" b="1" i="0" smtClean="0">
                          <a:latin typeface="Cambria Math"/>
                        </a:rPr>
                        <m:t>𝟎</m:t>
                      </m:r>
                    </m:oMath>
                  </m:oMathPara>
                </a14:m>
                <a:endParaRPr lang="el-GR" sz="2800" b="1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63938" y="2985366"/>
                <a:ext cx="4248398" cy="562077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3151528" y="3790235"/>
                <a:ext cx="5112518" cy="9717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800" b="1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latin typeface="Cambria Math"/>
                            </a:rPr>
                            <m:t>𝑽</m:t>
                          </m:r>
                        </m:e>
                        <m:sub>
                          <m:r>
                            <a:rPr lang="el-GR" sz="2800" b="1" i="0" smtClean="0">
                              <a:latin typeface="Cambria Math"/>
                            </a:rPr>
                            <m:t>𝚨𝚩</m:t>
                          </m:r>
                        </m:sub>
                      </m:sSub>
                      <m:r>
                        <a:rPr lang="el-GR" sz="2800" b="1" i="1" smtClean="0">
                          <a:latin typeface="Cambria Math"/>
                        </a:rPr>
                        <m:t>= </m:t>
                      </m:r>
                      <m:sSub>
                        <m:sSubPr>
                          <m:ctrlPr>
                            <a:rPr lang="el-GR" sz="2800" b="1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latin typeface="Cambria Math"/>
                            </a:rPr>
                            <m:t>𝑽</m:t>
                          </m:r>
                        </m:e>
                        <m:sub>
                          <m:r>
                            <a:rPr lang="en-US" sz="2800" b="1" i="0" smtClean="0">
                              <a:latin typeface="Cambria Math"/>
                            </a:rPr>
                            <m:t>𝐀</m:t>
                          </m:r>
                        </m:sub>
                      </m:sSub>
                      <m:r>
                        <a:rPr lang="en-US" sz="2800" b="1" i="1" smtClean="0">
                          <a:latin typeface="Cambria Math"/>
                        </a:rPr>
                        <m:t> − </m:t>
                      </m:r>
                      <m:sSub>
                        <m:sSubPr>
                          <m:ctrlPr>
                            <a:rPr lang="en-US" sz="2800" b="1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latin typeface="Cambria Math"/>
                            </a:rPr>
                            <m:t>𝑽</m:t>
                          </m:r>
                        </m:e>
                        <m:sub>
                          <m:r>
                            <a:rPr lang="en-US" sz="2800" b="1" i="0" smtClean="0">
                              <a:latin typeface="Cambria Math"/>
                            </a:rPr>
                            <m:t>𝐁</m:t>
                          </m:r>
                        </m:sub>
                      </m:sSub>
                      <m:r>
                        <a:rPr lang="en-US" sz="2800" b="1" i="1" smtClean="0"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en-US" sz="2800" b="1" i="1" smtClean="0"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800" b="1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800" b="1" i="1" smtClean="0">
                                  <a:latin typeface="Cambria Math"/>
                                </a:rPr>
                                <m:t>𝑾</m:t>
                              </m:r>
                            </m:e>
                            <m:sub>
                              <m:r>
                                <a:rPr lang="en-US" sz="2800" b="1" i="0" smtClean="0">
                                  <a:latin typeface="Cambria Math"/>
                                </a:rPr>
                                <m:t>𝐀</m:t>
                              </m:r>
                              <m:r>
                                <a:rPr lang="en-US" sz="2800" b="1" i="0" smtClean="0">
                                  <a:latin typeface="Cambria Math"/>
                                  <a:ea typeface="Cambria Math"/>
                                </a:rPr>
                                <m:t>→</m:t>
                              </m:r>
                              <m:r>
                                <a:rPr lang="en-US" sz="2800" b="1" i="0" smtClean="0">
                                  <a:latin typeface="Cambria Math"/>
                                  <a:ea typeface="Cambria Math"/>
                                </a:rPr>
                                <m:t>𝐁</m:t>
                              </m:r>
                            </m:sub>
                          </m:sSub>
                        </m:num>
                        <m:den>
                          <m:r>
                            <a:rPr lang="en-US" sz="2800" b="1" i="1" smtClean="0">
                              <a:latin typeface="Cambria Math"/>
                            </a:rPr>
                            <m:t>+</m:t>
                          </m:r>
                          <m:r>
                            <a:rPr lang="en-US" sz="2800" b="1" i="1" smtClean="0">
                              <a:latin typeface="Cambria Math"/>
                            </a:rPr>
                            <m:t>𝒒</m:t>
                          </m:r>
                        </m:den>
                      </m:f>
                      <m:r>
                        <a:rPr lang="en-US" sz="2800" b="1" i="0" smtClean="0">
                          <a:latin typeface="Cambria Math"/>
                        </a:rPr>
                        <m:t>&gt;</m:t>
                      </m:r>
                      <m:r>
                        <a:rPr lang="en-US" sz="2800" b="1" i="0" smtClean="0">
                          <a:latin typeface="Cambria Math"/>
                        </a:rPr>
                        <m:t>𝟎</m:t>
                      </m:r>
                    </m:oMath>
                  </m:oMathPara>
                </a14:m>
                <a:endParaRPr lang="el-GR" sz="2800" b="1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51528" y="3790235"/>
                <a:ext cx="5112518" cy="971741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Ορθογώνιο 20"/>
              <p:cNvSpPr/>
              <p:nvPr/>
            </p:nvSpPr>
            <p:spPr>
              <a:xfrm>
                <a:off x="3415620" y="4984852"/>
                <a:ext cx="214206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l-GR" sz="2800" b="1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b="1" i="1">
                            <a:latin typeface="Cambria Math"/>
                          </a:rPr>
                          <m:t>𝑽</m:t>
                        </m:r>
                      </m:e>
                      <m:sub>
                        <m:r>
                          <a:rPr lang="en-US" sz="2800" b="1">
                            <a:latin typeface="Cambria Math"/>
                          </a:rPr>
                          <m:t>𝐀</m:t>
                        </m:r>
                      </m:sub>
                    </m:sSub>
                    <m:r>
                      <a:rPr lang="en-US" sz="2800" b="1" i="1">
                        <a:latin typeface="Cambria Math"/>
                      </a:rPr>
                      <m:t> − </m:t>
                    </m:r>
                    <m:sSub>
                      <m:sSubPr>
                        <m:ctrlPr>
                          <a:rPr lang="en-US" sz="2800" b="1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b="1" i="1">
                            <a:latin typeface="Cambria Math"/>
                          </a:rPr>
                          <m:t>𝑽</m:t>
                        </m:r>
                      </m:e>
                      <m:sub>
                        <m:r>
                          <a:rPr lang="en-US" sz="2800" b="1">
                            <a:latin typeface="Cambria Math"/>
                          </a:rPr>
                          <m:t>𝐁</m:t>
                        </m:r>
                      </m:sub>
                    </m:sSub>
                  </m:oMath>
                </a14:m>
                <a:r>
                  <a:rPr lang="en-US" sz="2800" dirty="0" smtClean="0"/>
                  <a:t> </a:t>
                </a:r>
                <a:r>
                  <a:rPr lang="en-US" sz="2800" b="1" dirty="0" smtClean="0"/>
                  <a:t>&gt; 0</a:t>
                </a:r>
                <a:endParaRPr lang="el-GR" sz="2800" b="1" dirty="0"/>
              </a:p>
            </p:txBody>
          </p:sp>
        </mc:Choice>
        <mc:Fallback xmlns="">
          <p:sp>
            <p:nvSpPr>
              <p:cNvPr id="21" name="Ορθογώνιο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5620" y="4984852"/>
                <a:ext cx="2142061" cy="523220"/>
              </a:xfrm>
              <a:prstGeom prst="rect">
                <a:avLst/>
              </a:prstGeom>
              <a:blipFill rotWithShape="1">
                <a:blip r:embed="rId5"/>
                <a:stretch>
                  <a:fillRect t="-10465" r="-4830" b="-32558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Ορθογώνιο 31"/>
              <p:cNvSpPr/>
              <p:nvPr/>
            </p:nvSpPr>
            <p:spPr>
              <a:xfrm>
                <a:off x="5940152" y="4923297"/>
                <a:ext cx="1938799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3200" b="1" i="1" smtClean="0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3200" b="1" i="1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𝑽</m:t>
                          </m:r>
                        </m:e>
                        <m:sub>
                          <m:r>
                            <a:rPr lang="en-US" sz="3200" b="1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𝐀</m:t>
                          </m:r>
                        </m:sub>
                      </m:sSub>
                      <m:r>
                        <m:rPr>
                          <m:nor/>
                        </m:rPr>
                        <a:rPr lang="en-US" sz="3200" b="1" i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mic Sans MS" panose="030F0702030302020204" pitchFamily="66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3200" b="1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mic Sans MS" panose="030F0702030302020204" pitchFamily="66" charset="0"/>
                        </a:rPr>
                        <m:t>&gt;</m:t>
                      </m:r>
                      <m:sSub>
                        <m:sSubPr>
                          <m:ctrlPr>
                            <a:rPr lang="en-US" sz="3200" b="1" i="1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l-GR" sz="3200" b="1" i="1" smtClean="0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 </m:t>
                          </m:r>
                          <m:r>
                            <a:rPr lang="en-US" sz="3200" b="1" i="1" smtClean="0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 </m:t>
                          </m:r>
                          <m:r>
                            <a:rPr lang="en-US" sz="3200" b="1" i="1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𝑽</m:t>
                          </m:r>
                        </m:e>
                        <m:sub>
                          <m:r>
                            <a:rPr lang="en-US" sz="3200" b="1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𝐁</m:t>
                          </m:r>
                        </m:sub>
                      </m:sSub>
                    </m:oMath>
                  </m:oMathPara>
                </a14:m>
                <a:endParaRPr lang="el-GR" sz="3200" b="1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2" name="Ορθογώνιο 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40152" y="4923297"/>
                <a:ext cx="1938799" cy="58477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TextBox 21"/>
          <p:cNvSpPr txBox="1"/>
          <p:nvPr/>
        </p:nvSpPr>
        <p:spPr>
          <a:xfrm>
            <a:off x="919761" y="2601913"/>
            <a:ext cx="113195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 smtClean="0">
                <a:latin typeface="Comic Sans MS" panose="030F0702030302020204" pitchFamily="66" charset="0"/>
              </a:rPr>
              <a:t>απόδειξη</a:t>
            </a:r>
            <a:endParaRPr lang="el-GR" sz="1600" b="1" dirty="0">
              <a:latin typeface="Comic Sans MS" panose="030F0702030302020204" pitchFamily="66" charset="0"/>
            </a:endParaRPr>
          </a:p>
        </p:txBody>
      </p:sp>
      <p:pic>
        <p:nvPicPr>
          <p:cNvPr id="30" name="Picture 9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9761" y="623010"/>
            <a:ext cx="1058055" cy="100845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69981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250"/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1500"/>
                                        <p:tgtEl>
                                          <p:spTgt spid="28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8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2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12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/>
      <p:bldP spid="28680" grpId="0"/>
      <p:bldP spid="18" grpId="0"/>
      <p:bldP spid="28" grpId="0"/>
      <p:bldP spid="19" grpId="0"/>
      <p:bldP spid="20" grpId="0"/>
      <p:bldP spid="21" grpId="0"/>
      <p:bldP spid="32" grpId="0"/>
      <p:bldP spid="2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altLang="el-GR" dirty="0" err="1">
                <a:solidFill>
                  <a:schemeClr val="tx1"/>
                </a:solidFill>
              </a:rPr>
              <a:t>Μερκ</a:t>
            </a:r>
            <a:r>
              <a:rPr lang="el-GR" altLang="el-GR" dirty="0">
                <a:solidFill>
                  <a:schemeClr val="tx1"/>
                </a:solidFill>
              </a:rPr>
              <a:t>. Παναγιωτόπουλος - Φυσικός      </a:t>
            </a:r>
            <a:r>
              <a:rPr lang="el-GR" altLang="el-GR" dirty="0" err="1">
                <a:solidFill>
                  <a:schemeClr val="tx1"/>
                </a:solidFill>
              </a:rPr>
              <a:t>www.merkopanas.blogspot.gr</a:t>
            </a:r>
            <a:endParaRPr lang="el-GR" altLang="el-GR" dirty="0">
              <a:solidFill>
                <a:schemeClr val="tx1"/>
              </a:solidFill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0291E-15C5-46A4-9D7D-4D7C158B7F46}" type="slidenum">
              <a:rPr lang="el-GR" altLang="el-GR">
                <a:solidFill>
                  <a:schemeClr val="tx1"/>
                </a:solidFill>
              </a:rPr>
              <a:pPr/>
              <a:t>11</a:t>
            </a:fld>
            <a:endParaRPr lang="el-GR" altLang="el-GR" dirty="0">
              <a:solidFill>
                <a:schemeClr val="tx1"/>
              </a:solidFill>
            </a:endParaRP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763688" y="1942966"/>
            <a:ext cx="5832648" cy="3631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ct val="50000"/>
              </a:spcBef>
              <a:buFontTx/>
              <a:buChar char="•"/>
            </a:pPr>
            <a:r>
              <a:rPr lang="el-GR" altLang="el-GR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 Ένα θετικό φορτίο θα κινηθεί από θέση υψηλού προς θέση χαμηλού δυναμικού.</a:t>
            </a:r>
          </a:p>
          <a:p>
            <a:pPr algn="just">
              <a:lnSpc>
                <a:spcPct val="150000"/>
              </a:lnSpc>
              <a:spcBef>
                <a:spcPct val="50000"/>
              </a:spcBef>
              <a:buFontTx/>
              <a:buChar char="•"/>
            </a:pPr>
            <a:r>
              <a:rPr lang="el-GR" altLang="el-GR" sz="2000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 Ένα αρνητικό φορτίο θα </a:t>
            </a:r>
            <a:r>
              <a:rPr lang="el-GR" altLang="el-GR" sz="2000" b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κινηθεί από θέση χαμηλού προς θέση υψηλού δυναμικού.</a:t>
            </a:r>
            <a:endParaRPr lang="el-GR" altLang="el-GR" sz="2000" b="1" dirty="0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  <a:p>
            <a:pPr algn="just">
              <a:lnSpc>
                <a:spcPct val="150000"/>
              </a:lnSpc>
              <a:spcBef>
                <a:spcPct val="50000"/>
              </a:spcBef>
              <a:buFontTx/>
              <a:buChar char="•"/>
            </a:pPr>
            <a:r>
              <a:rPr lang="el-GR" altLang="el-GR" sz="2000" b="1" dirty="0">
                <a:solidFill>
                  <a:srgbClr val="008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 Γενικά, κάθε φορτίο κινείται «αυθόρμητα» από θέση υψηλότερης προς θέση χαμηλότερης </a:t>
            </a:r>
            <a:r>
              <a:rPr lang="el-GR" altLang="el-GR" sz="2000" b="1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ηλεκτρικής δυναμικής </a:t>
            </a:r>
            <a:r>
              <a:rPr lang="el-GR" altLang="el-GR" sz="2000" b="1" dirty="0">
                <a:solidFill>
                  <a:srgbClr val="008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ενέργειας. </a:t>
            </a:r>
          </a:p>
        </p:txBody>
      </p:sp>
      <p:sp>
        <p:nvSpPr>
          <p:cNvPr id="5" name="Text Box 9"/>
          <p:cNvSpPr txBox="1">
            <a:spLocks noChangeArrowheads="1"/>
          </p:cNvSpPr>
          <p:nvPr/>
        </p:nvSpPr>
        <p:spPr bwMode="auto">
          <a:xfrm>
            <a:off x="1907704" y="422681"/>
            <a:ext cx="5544616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ct val="50000"/>
              </a:spcBef>
              <a:buFontTx/>
              <a:buChar char="•"/>
            </a:pPr>
            <a:r>
              <a:rPr lang="en-US" altLang="el-GR" sz="2000" b="1" dirty="0">
                <a:latin typeface="Comic Sans MS" panose="030F0702030302020204" pitchFamily="66" charset="0"/>
              </a:rPr>
              <a:t>  </a:t>
            </a:r>
            <a:r>
              <a:rPr lang="el-GR" altLang="el-GR" sz="2000" b="1" dirty="0" smtClean="0">
                <a:latin typeface="Comic Sans MS" panose="030F0702030302020204" pitchFamily="66" charset="0"/>
              </a:rPr>
              <a:t>Αν </a:t>
            </a:r>
            <a:r>
              <a:rPr lang="el-GR" altLang="el-GR" sz="2000" b="1" dirty="0">
                <a:latin typeface="Comic Sans MS" panose="030F0702030302020204" pitchFamily="66" charset="0"/>
              </a:rPr>
              <a:t>μέσα σε ηλεκτρικό πεδίο αφήσουμε ένα ηλεκτρικό φορτίο, μπορούμε να προβλέψουμε προς τα πού θα </a:t>
            </a:r>
            <a:r>
              <a:rPr lang="el-GR" altLang="el-GR" sz="2000" b="1" dirty="0" smtClean="0">
                <a:latin typeface="Comic Sans MS" panose="030F0702030302020204" pitchFamily="66" charset="0"/>
              </a:rPr>
              <a:t>κινηθεί </a:t>
            </a:r>
            <a:r>
              <a:rPr lang="el-GR" altLang="el-GR" sz="2000" b="1" dirty="0">
                <a:latin typeface="Comic Sans MS" panose="030F0702030302020204" pitchFamily="66" charset="0"/>
              </a:rPr>
              <a:t>«αυθόρμητα».  </a:t>
            </a:r>
          </a:p>
        </p:txBody>
      </p:sp>
      <p:pic>
        <p:nvPicPr>
          <p:cNvPr id="6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9649" y="791151"/>
            <a:ext cx="1058055" cy="100845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56902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07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07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07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υποσέλιδου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 err="1" smtClean="0">
                <a:solidFill>
                  <a:prstClr val="black"/>
                </a:solidFill>
              </a:rPr>
              <a:t>Μερκ</a:t>
            </a:r>
            <a:r>
              <a:rPr lang="el-GR" dirty="0" smtClean="0">
                <a:solidFill>
                  <a:prstClr val="black"/>
                </a:solidFill>
              </a:rPr>
              <a:t>. Παναγιωτόπουλος - Φυσικός        </a:t>
            </a:r>
            <a:r>
              <a:rPr lang="en-US" dirty="0" smtClean="0">
                <a:solidFill>
                  <a:prstClr val="black"/>
                </a:solidFill>
              </a:rPr>
              <a:t>www.merkopanas.blogspot.gr</a:t>
            </a:r>
            <a:endParaRPr lang="el-GR" dirty="0">
              <a:solidFill>
                <a:prstClr val="black"/>
              </a:solidFill>
            </a:endParaRPr>
          </a:p>
        </p:txBody>
      </p:sp>
      <p:sp>
        <p:nvSpPr>
          <p:cNvPr id="3" name="Θέση αριθμού διαφάνειας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>
                <a:solidFill>
                  <a:prstClr val="black"/>
                </a:solidFill>
              </a:rPr>
              <a:pPr/>
              <a:t>12</a:t>
            </a:fld>
            <a:endParaRPr lang="el-GR" dirty="0">
              <a:solidFill>
                <a:prstClr val="black"/>
              </a:solidFill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208621" y="2060848"/>
            <a:ext cx="272675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l-GR" altLang="el-GR" sz="3200" b="1" dirty="0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Εφαρμογή</a:t>
            </a:r>
          </a:p>
        </p:txBody>
      </p:sp>
    </p:spTree>
    <p:extLst>
      <p:ext uri="{BB962C8B-B14F-4D97-AF65-F5344CB8AC3E}">
        <p14:creationId xmlns:p14="http://schemas.microsoft.com/office/powerpoint/2010/main" val="1191215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altLang="el-GR" dirty="0" err="1">
                <a:solidFill>
                  <a:schemeClr val="tx1"/>
                </a:solidFill>
              </a:rPr>
              <a:t>Μερκ</a:t>
            </a:r>
            <a:r>
              <a:rPr lang="el-GR" altLang="el-GR" dirty="0">
                <a:solidFill>
                  <a:schemeClr val="tx1"/>
                </a:solidFill>
              </a:rPr>
              <a:t>. Παναγιωτόπουλος - Φυσικός      </a:t>
            </a:r>
            <a:r>
              <a:rPr lang="el-GR" altLang="el-GR" dirty="0" err="1">
                <a:solidFill>
                  <a:schemeClr val="tx1"/>
                </a:solidFill>
              </a:rPr>
              <a:t>www.merkopanas.blogspot.gr</a:t>
            </a:r>
            <a:endParaRPr lang="el-GR" altLang="el-GR" dirty="0">
              <a:solidFill>
                <a:schemeClr val="tx1"/>
              </a:solidFill>
            </a:endParaRPr>
          </a:p>
        </p:txBody>
      </p:sp>
      <p:sp>
        <p:nvSpPr>
          <p:cNvPr id="38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5882E-61AC-49D6-AB03-D6449FC47F42}" type="slidenum">
              <a:rPr lang="el-GR" altLang="el-GR">
                <a:solidFill>
                  <a:schemeClr val="tx1"/>
                </a:solidFill>
              </a:rPr>
              <a:pPr/>
              <a:t>13</a:t>
            </a:fld>
            <a:endParaRPr lang="el-GR" altLang="el-GR" dirty="0">
              <a:solidFill>
                <a:schemeClr val="tx1"/>
              </a:solidFill>
            </a:endParaRPr>
          </a:p>
        </p:txBody>
      </p:sp>
      <p:grpSp>
        <p:nvGrpSpPr>
          <p:cNvPr id="42006" name="Group 22"/>
          <p:cNvGrpSpPr>
            <a:grpSpLocks/>
          </p:cNvGrpSpPr>
          <p:nvPr/>
        </p:nvGrpSpPr>
        <p:grpSpPr bwMode="auto">
          <a:xfrm>
            <a:off x="1022513" y="1344385"/>
            <a:ext cx="1219200" cy="2667000"/>
            <a:chOff x="480" y="1344"/>
            <a:chExt cx="768" cy="1680"/>
          </a:xfrm>
        </p:grpSpPr>
        <p:sp>
          <p:nvSpPr>
            <p:cNvPr id="41989" name="Rectangle 5"/>
            <p:cNvSpPr>
              <a:spLocks noChangeArrowheads="1"/>
            </p:cNvSpPr>
            <p:nvPr/>
          </p:nvSpPr>
          <p:spPr bwMode="auto">
            <a:xfrm>
              <a:off x="816" y="1968"/>
              <a:ext cx="48" cy="1056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41990" name="Line 6"/>
            <p:cNvSpPr>
              <a:spLocks noChangeShapeType="1"/>
            </p:cNvSpPr>
            <p:nvPr/>
          </p:nvSpPr>
          <p:spPr bwMode="auto">
            <a:xfrm>
              <a:off x="720" y="3024"/>
              <a:ext cx="24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41991" name="Oval 7"/>
            <p:cNvSpPr>
              <a:spLocks noChangeArrowheads="1"/>
            </p:cNvSpPr>
            <p:nvPr/>
          </p:nvSpPr>
          <p:spPr bwMode="auto">
            <a:xfrm>
              <a:off x="624" y="1536"/>
              <a:ext cx="432" cy="432"/>
            </a:xfrm>
            <a:prstGeom prst="ellipse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grpSp>
          <p:nvGrpSpPr>
            <p:cNvPr id="42001" name="Group 17"/>
            <p:cNvGrpSpPr>
              <a:grpSpLocks/>
            </p:cNvGrpSpPr>
            <p:nvPr/>
          </p:nvGrpSpPr>
          <p:grpSpPr bwMode="auto">
            <a:xfrm>
              <a:off x="480" y="1344"/>
              <a:ext cx="768" cy="768"/>
              <a:chOff x="480" y="1344"/>
              <a:chExt cx="768" cy="768"/>
            </a:xfrm>
          </p:grpSpPr>
          <p:sp>
            <p:nvSpPr>
              <p:cNvPr id="41993" name="Text Box 9"/>
              <p:cNvSpPr txBox="1">
                <a:spLocks noChangeArrowheads="1"/>
              </p:cNvSpPr>
              <p:nvPr/>
            </p:nvSpPr>
            <p:spPr bwMode="auto">
              <a:xfrm>
                <a:off x="624" y="1920"/>
                <a:ext cx="192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l-GR" sz="1400" b="1"/>
                  <a:t>+</a:t>
                </a:r>
                <a:endParaRPr lang="el-GR" altLang="el-GR" sz="1400" b="1"/>
              </a:p>
            </p:txBody>
          </p:sp>
          <p:sp>
            <p:nvSpPr>
              <p:cNvPr id="41994" name="Text Box 10"/>
              <p:cNvSpPr txBox="1">
                <a:spLocks noChangeArrowheads="1"/>
              </p:cNvSpPr>
              <p:nvPr/>
            </p:nvSpPr>
            <p:spPr bwMode="auto">
              <a:xfrm>
                <a:off x="480" y="1776"/>
                <a:ext cx="192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l-GR" sz="1400" b="1"/>
                  <a:t>+</a:t>
                </a:r>
                <a:endParaRPr lang="el-GR" altLang="el-GR" sz="1400" b="1"/>
              </a:p>
            </p:txBody>
          </p:sp>
          <p:sp>
            <p:nvSpPr>
              <p:cNvPr id="41995" name="Text Box 11"/>
              <p:cNvSpPr txBox="1">
                <a:spLocks noChangeArrowheads="1"/>
              </p:cNvSpPr>
              <p:nvPr/>
            </p:nvSpPr>
            <p:spPr bwMode="auto">
              <a:xfrm>
                <a:off x="480" y="1584"/>
                <a:ext cx="192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l-GR" sz="1400" b="1"/>
                  <a:t>+</a:t>
                </a:r>
                <a:endParaRPr lang="el-GR" altLang="el-GR" sz="1400" b="1"/>
              </a:p>
            </p:txBody>
          </p:sp>
          <p:sp>
            <p:nvSpPr>
              <p:cNvPr id="41996" name="Text Box 12"/>
              <p:cNvSpPr txBox="1">
                <a:spLocks noChangeArrowheads="1"/>
              </p:cNvSpPr>
              <p:nvPr/>
            </p:nvSpPr>
            <p:spPr bwMode="auto">
              <a:xfrm>
                <a:off x="576" y="1440"/>
                <a:ext cx="192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l-GR" sz="1400" b="1"/>
                  <a:t>+</a:t>
                </a:r>
                <a:endParaRPr lang="el-GR" altLang="el-GR" sz="1400" b="1"/>
              </a:p>
            </p:txBody>
          </p:sp>
          <p:sp>
            <p:nvSpPr>
              <p:cNvPr id="41997" name="Text Box 13"/>
              <p:cNvSpPr txBox="1">
                <a:spLocks noChangeArrowheads="1"/>
              </p:cNvSpPr>
              <p:nvPr/>
            </p:nvSpPr>
            <p:spPr bwMode="auto">
              <a:xfrm>
                <a:off x="768" y="1344"/>
                <a:ext cx="192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l-GR" sz="1400" b="1"/>
                  <a:t>+</a:t>
                </a:r>
                <a:endParaRPr lang="el-GR" altLang="el-GR" sz="1400" b="1"/>
              </a:p>
            </p:txBody>
          </p:sp>
          <p:sp>
            <p:nvSpPr>
              <p:cNvPr id="41998" name="Text Box 14"/>
              <p:cNvSpPr txBox="1">
                <a:spLocks noChangeArrowheads="1"/>
              </p:cNvSpPr>
              <p:nvPr/>
            </p:nvSpPr>
            <p:spPr bwMode="auto">
              <a:xfrm>
                <a:off x="960" y="1440"/>
                <a:ext cx="192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l-GR" sz="1400" b="1"/>
                  <a:t>+</a:t>
                </a:r>
                <a:endParaRPr lang="el-GR" altLang="el-GR" sz="1400" b="1"/>
              </a:p>
            </p:txBody>
          </p:sp>
          <p:sp>
            <p:nvSpPr>
              <p:cNvPr id="41999" name="Text Box 15"/>
              <p:cNvSpPr txBox="1">
                <a:spLocks noChangeArrowheads="1"/>
              </p:cNvSpPr>
              <p:nvPr/>
            </p:nvSpPr>
            <p:spPr bwMode="auto">
              <a:xfrm>
                <a:off x="1056" y="1680"/>
                <a:ext cx="192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l-GR" sz="1400" b="1"/>
                  <a:t>+</a:t>
                </a:r>
                <a:endParaRPr lang="el-GR" altLang="el-GR" sz="1400" b="1"/>
              </a:p>
            </p:txBody>
          </p:sp>
          <p:sp>
            <p:nvSpPr>
              <p:cNvPr id="42000" name="Text Box 16"/>
              <p:cNvSpPr txBox="1">
                <a:spLocks noChangeArrowheads="1"/>
              </p:cNvSpPr>
              <p:nvPr/>
            </p:nvSpPr>
            <p:spPr bwMode="auto">
              <a:xfrm>
                <a:off x="912" y="1872"/>
                <a:ext cx="192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l-GR" sz="1400" b="1"/>
                  <a:t>+</a:t>
                </a:r>
                <a:endParaRPr lang="el-GR" altLang="el-GR" sz="1400" b="1"/>
              </a:p>
            </p:txBody>
          </p:sp>
        </p:grpSp>
      </p:grpSp>
      <p:sp>
        <p:nvSpPr>
          <p:cNvPr id="42002" name="Text Box 18"/>
          <p:cNvSpPr txBox="1">
            <a:spLocks noChangeArrowheads="1"/>
          </p:cNvSpPr>
          <p:nvPr/>
        </p:nvSpPr>
        <p:spPr bwMode="auto">
          <a:xfrm>
            <a:off x="2622713" y="4011385"/>
            <a:ext cx="8382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l-GR" altLang="el-GR" sz="1400" dirty="0">
                <a:latin typeface="Comic Sans MS" pitchFamily="66" charset="0"/>
              </a:rPr>
              <a:t>έδαφος (</a:t>
            </a:r>
            <a:r>
              <a:rPr lang="en-US" altLang="el-GR" sz="1400" i="1" dirty="0" smtClean="0">
                <a:latin typeface="Comic Sans MS" pitchFamily="66" charset="0"/>
              </a:rPr>
              <a:t>V</a:t>
            </a:r>
            <a:r>
              <a:rPr lang="el-GR" altLang="el-GR" sz="1400" i="1" dirty="0" smtClean="0">
                <a:latin typeface="Comic Sans MS" pitchFamily="66" charset="0"/>
              </a:rPr>
              <a:t> </a:t>
            </a:r>
            <a:r>
              <a:rPr lang="en-US" altLang="el-GR" sz="1400" dirty="0" smtClean="0">
                <a:latin typeface="Comic Sans MS" pitchFamily="66" charset="0"/>
              </a:rPr>
              <a:t>=</a:t>
            </a:r>
            <a:r>
              <a:rPr lang="el-GR" altLang="el-GR" sz="1400" dirty="0" smtClean="0">
                <a:latin typeface="Comic Sans MS" pitchFamily="66" charset="0"/>
              </a:rPr>
              <a:t> </a:t>
            </a:r>
            <a:r>
              <a:rPr lang="en-US" altLang="el-GR" sz="1400" dirty="0" smtClean="0">
                <a:latin typeface="Comic Sans MS" pitchFamily="66" charset="0"/>
              </a:rPr>
              <a:t>0</a:t>
            </a:r>
            <a:r>
              <a:rPr lang="en-US" altLang="el-GR" sz="1400" dirty="0">
                <a:latin typeface="Comic Sans MS" pitchFamily="66" charset="0"/>
              </a:rPr>
              <a:t>)</a:t>
            </a:r>
            <a:endParaRPr lang="el-GR" altLang="el-GR" sz="1400" dirty="0">
              <a:latin typeface="Comic Sans MS" pitchFamily="66" charset="0"/>
            </a:endParaRPr>
          </a:p>
        </p:txBody>
      </p:sp>
      <p:grpSp>
        <p:nvGrpSpPr>
          <p:cNvPr id="42030" name="Group 46"/>
          <p:cNvGrpSpPr>
            <a:grpSpLocks/>
          </p:cNvGrpSpPr>
          <p:nvPr/>
        </p:nvGrpSpPr>
        <p:grpSpPr bwMode="auto">
          <a:xfrm>
            <a:off x="1860713" y="2182585"/>
            <a:ext cx="1524000" cy="1905000"/>
            <a:chOff x="1488" y="1632"/>
            <a:chExt cx="912" cy="1248"/>
          </a:xfrm>
        </p:grpSpPr>
        <p:sp>
          <p:nvSpPr>
            <p:cNvPr id="41992" name="Freeform 8"/>
            <p:cNvSpPr>
              <a:spLocks/>
            </p:cNvSpPr>
            <p:nvPr/>
          </p:nvSpPr>
          <p:spPr bwMode="auto">
            <a:xfrm>
              <a:off x="1488" y="1632"/>
              <a:ext cx="720" cy="1248"/>
            </a:xfrm>
            <a:custGeom>
              <a:avLst/>
              <a:gdLst>
                <a:gd name="T0" fmla="*/ 0 w 673"/>
                <a:gd name="T1" fmla="*/ 0 h 1275"/>
                <a:gd name="T2" fmla="*/ 213 w 673"/>
                <a:gd name="T3" fmla="*/ 19 h 1275"/>
                <a:gd name="T4" fmla="*/ 272 w 673"/>
                <a:gd name="T5" fmla="*/ 65 h 1275"/>
                <a:gd name="T6" fmla="*/ 298 w 673"/>
                <a:gd name="T7" fmla="*/ 103 h 1275"/>
                <a:gd name="T8" fmla="*/ 324 w 673"/>
                <a:gd name="T9" fmla="*/ 168 h 1275"/>
                <a:gd name="T10" fmla="*/ 330 w 673"/>
                <a:gd name="T11" fmla="*/ 479 h 1275"/>
                <a:gd name="T12" fmla="*/ 375 w 673"/>
                <a:gd name="T13" fmla="*/ 660 h 1275"/>
                <a:gd name="T14" fmla="*/ 472 w 673"/>
                <a:gd name="T15" fmla="*/ 848 h 1275"/>
                <a:gd name="T16" fmla="*/ 524 w 673"/>
                <a:gd name="T17" fmla="*/ 925 h 1275"/>
                <a:gd name="T18" fmla="*/ 557 w 673"/>
                <a:gd name="T19" fmla="*/ 990 h 1275"/>
                <a:gd name="T20" fmla="*/ 673 w 673"/>
                <a:gd name="T21" fmla="*/ 1223 h 1275"/>
                <a:gd name="T22" fmla="*/ 647 w 673"/>
                <a:gd name="T23" fmla="*/ 1275 h 1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673" h="1275">
                  <a:moveTo>
                    <a:pt x="0" y="0"/>
                  </a:moveTo>
                  <a:cubicBezTo>
                    <a:pt x="71" y="9"/>
                    <a:pt x="142" y="11"/>
                    <a:pt x="213" y="19"/>
                  </a:cubicBezTo>
                  <a:cubicBezTo>
                    <a:pt x="233" y="39"/>
                    <a:pt x="254" y="42"/>
                    <a:pt x="272" y="65"/>
                  </a:cubicBezTo>
                  <a:cubicBezTo>
                    <a:pt x="282" y="77"/>
                    <a:pt x="298" y="103"/>
                    <a:pt x="298" y="103"/>
                  </a:cubicBezTo>
                  <a:cubicBezTo>
                    <a:pt x="305" y="126"/>
                    <a:pt x="316" y="146"/>
                    <a:pt x="324" y="168"/>
                  </a:cubicBezTo>
                  <a:cubicBezTo>
                    <a:pt x="326" y="272"/>
                    <a:pt x="326" y="375"/>
                    <a:pt x="330" y="479"/>
                  </a:cubicBezTo>
                  <a:cubicBezTo>
                    <a:pt x="333" y="548"/>
                    <a:pt x="359" y="597"/>
                    <a:pt x="375" y="660"/>
                  </a:cubicBezTo>
                  <a:cubicBezTo>
                    <a:pt x="394" y="734"/>
                    <a:pt x="389" y="818"/>
                    <a:pt x="472" y="848"/>
                  </a:cubicBezTo>
                  <a:cubicBezTo>
                    <a:pt x="488" y="891"/>
                    <a:pt x="472" y="913"/>
                    <a:pt x="524" y="925"/>
                  </a:cubicBezTo>
                  <a:cubicBezTo>
                    <a:pt x="535" y="948"/>
                    <a:pt x="543" y="969"/>
                    <a:pt x="557" y="990"/>
                  </a:cubicBezTo>
                  <a:cubicBezTo>
                    <a:pt x="564" y="1094"/>
                    <a:pt x="560" y="1187"/>
                    <a:pt x="673" y="1223"/>
                  </a:cubicBezTo>
                  <a:cubicBezTo>
                    <a:pt x="662" y="1230"/>
                    <a:pt x="611" y="1275"/>
                    <a:pt x="647" y="1275"/>
                  </a:cubicBez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42005" name="AutoShape 21"/>
            <p:cNvSpPr>
              <a:spLocks noChangeArrowheads="1"/>
            </p:cNvSpPr>
            <p:nvPr/>
          </p:nvSpPr>
          <p:spPr bwMode="auto">
            <a:xfrm>
              <a:off x="1920" y="1824"/>
              <a:ext cx="480" cy="240"/>
            </a:xfrm>
            <a:prstGeom prst="wedgeRectCallout">
              <a:avLst>
                <a:gd name="adj1" fmla="val -65417"/>
                <a:gd name="adj2" fmla="val 83333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DDDDDD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r>
                <a:rPr lang="el-GR" altLang="el-GR" sz="1400">
                  <a:latin typeface="Comic Sans MS" pitchFamily="66" charset="0"/>
                </a:rPr>
                <a:t>σύρμα</a:t>
              </a:r>
            </a:p>
          </p:txBody>
        </p:sp>
      </p:grpSp>
      <p:sp>
        <p:nvSpPr>
          <p:cNvPr id="42007" name="Text Box 23"/>
          <p:cNvSpPr txBox="1">
            <a:spLocks noChangeArrowheads="1"/>
          </p:cNvSpPr>
          <p:nvPr/>
        </p:nvSpPr>
        <p:spPr bwMode="auto">
          <a:xfrm>
            <a:off x="838200" y="186665"/>
            <a:ext cx="7702624" cy="8773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ct val="50000"/>
              </a:spcBef>
            </a:pPr>
            <a:r>
              <a:rPr lang="el-GR" altLang="el-GR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Θετικά φορτισμένος σφαιρικός αγωγός συνδέεται με τη γη (γείωση), με τη βοήθεια σύρματος. Εξηγήστε</a:t>
            </a:r>
            <a:r>
              <a:rPr lang="el-GR" altLang="el-GR" b="1" dirty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, γιατί θα εκφορτιστεί ο </a:t>
            </a:r>
            <a:r>
              <a:rPr lang="el-GR" altLang="el-GR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αγωγός</a:t>
            </a:r>
            <a:r>
              <a:rPr lang="el-GR" altLang="el-GR" b="1" dirty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.</a:t>
            </a:r>
          </a:p>
        </p:txBody>
      </p:sp>
      <p:grpSp>
        <p:nvGrpSpPr>
          <p:cNvPr id="42008" name="Group 24"/>
          <p:cNvGrpSpPr>
            <a:grpSpLocks/>
          </p:cNvGrpSpPr>
          <p:nvPr/>
        </p:nvGrpSpPr>
        <p:grpSpPr bwMode="auto">
          <a:xfrm>
            <a:off x="3927512" y="1384033"/>
            <a:ext cx="1219200" cy="2667000"/>
            <a:chOff x="480" y="1344"/>
            <a:chExt cx="768" cy="1680"/>
          </a:xfrm>
        </p:grpSpPr>
        <p:sp>
          <p:nvSpPr>
            <p:cNvPr id="42009" name="Rectangle 25"/>
            <p:cNvSpPr>
              <a:spLocks noChangeArrowheads="1"/>
            </p:cNvSpPr>
            <p:nvPr/>
          </p:nvSpPr>
          <p:spPr bwMode="auto">
            <a:xfrm>
              <a:off x="816" y="1968"/>
              <a:ext cx="48" cy="1056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42010" name="Line 26"/>
            <p:cNvSpPr>
              <a:spLocks noChangeShapeType="1"/>
            </p:cNvSpPr>
            <p:nvPr/>
          </p:nvSpPr>
          <p:spPr bwMode="auto">
            <a:xfrm>
              <a:off x="720" y="3024"/>
              <a:ext cx="24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42011" name="Oval 27"/>
            <p:cNvSpPr>
              <a:spLocks noChangeArrowheads="1"/>
            </p:cNvSpPr>
            <p:nvPr/>
          </p:nvSpPr>
          <p:spPr bwMode="auto">
            <a:xfrm>
              <a:off x="624" y="1536"/>
              <a:ext cx="432" cy="432"/>
            </a:xfrm>
            <a:prstGeom prst="ellipse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grpSp>
          <p:nvGrpSpPr>
            <p:cNvPr id="42012" name="Group 28"/>
            <p:cNvGrpSpPr>
              <a:grpSpLocks/>
            </p:cNvGrpSpPr>
            <p:nvPr/>
          </p:nvGrpSpPr>
          <p:grpSpPr bwMode="auto">
            <a:xfrm>
              <a:off x="480" y="1344"/>
              <a:ext cx="768" cy="768"/>
              <a:chOff x="480" y="1344"/>
              <a:chExt cx="768" cy="768"/>
            </a:xfrm>
          </p:grpSpPr>
          <p:sp>
            <p:nvSpPr>
              <p:cNvPr id="42013" name="Text Box 29"/>
              <p:cNvSpPr txBox="1">
                <a:spLocks noChangeArrowheads="1"/>
              </p:cNvSpPr>
              <p:nvPr/>
            </p:nvSpPr>
            <p:spPr bwMode="auto">
              <a:xfrm>
                <a:off x="624" y="1920"/>
                <a:ext cx="192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l-GR" sz="1400" b="1"/>
                  <a:t>+</a:t>
                </a:r>
                <a:endParaRPr lang="el-GR" altLang="el-GR" sz="1400" b="1"/>
              </a:p>
            </p:txBody>
          </p:sp>
          <p:sp>
            <p:nvSpPr>
              <p:cNvPr id="42014" name="Text Box 30"/>
              <p:cNvSpPr txBox="1">
                <a:spLocks noChangeArrowheads="1"/>
              </p:cNvSpPr>
              <p:nvPr/>
            </p:nvSpPr>
            <p:spPr bwMode="auto">
              <a:xfrm>
                <a:off x="480" y="1776"/>
                <a:ext cx="192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l-GR" sz="1400" b="1"/>
                  <a:t>+</a:t>
                </a:r>
                <a:endParaRPr lang="el-GR" altLang="el-GR" sz="1400" b="1"/>
              </a:p>
            </p:txBody>
          </p:sp>
          <p:sp>
            <p:nvSpPr>
              <p:cNvPr id="42015" name="Text Box 31"/>
              <p:cNvSpPr txBox="1">
                <a:spLocks noChangeArrowheads="1"/>
              </p:cNvSpPr>
              <p:nvPr/>
            </p:nvSpPr>
            <p:spPr bwMode="auto">
              <a:xfrm>
                <a:off x="480" y="1584"/>
                <a:ext cx="192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l-GR" sz="1400" b="1"/>
                  <a:t>+</a:t>
                </a:r>
                <a:endParaRPr lang="el-GR" altLang="el-GR" sz="1400" b="1"/>
              </a:p>
            </p:txBody>
          </p:sp>
          <p:sp>
            <p:nvSpPr>
              <p:cNvPr id="42016" name="Text Box 32"/>
              <p:cNvSpPr txBox="1">
                <a:spLocks noChangeArrowheads="1"/>
              </p:cNvSpPr>
              <p:nvPr/>
            </p:nvSpPr>
            <p:spPr bwMode="auto">
              <a:xfrm>
                <a:off x="576" y="1440"/>
                <a:ext cx="192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l-GR" sz="1400" b="1"/>
                  <a:t>+</a:t>
                </a:r>
                <a:endParaRPr lang="el-GR" altLang="el-GR" sz="1400" b="1"/>
              </a:p>
            </p:txBody>
          </p:sp>
          <p:sp>
            <p:nvSpPr>
              <p:cNvPr id="42017" name="Text Box 33"/>
              <p:cNvSpPr txBox="1">
                <a:spLocks noChangeArrowheads="1"/>
              </p:cNvSpPr>
              <p:nvPr/>
            </p:nvSpPr>
            <p:spPr bwMode="auto">
              <a:xfrm>
                <a:off x="768" y="1344"/>
                <a:ext cx="192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l-GR" sz="1400" b="1"/>
                  <a:t>+</a:t>
                </a:r>
                <a:endParaRPr lang="el-GR" altLang="el-GR" sz="1400" b="1"/>
              </a:p>
            </p:txBody>
          </p:sp>
          <p:sp>
            <p:nvSpPr>
              <p:cNvPr id="42018" name="Text Box 34"/>
              <p:cNvSpPr txBox="1">
                <a:spLocks noChangeArrowheads="1"/>
              </p:cNvSpPr>
              <p:nvPr/>
            </p:nvSpPr>
            <p:spPr bwMode="auto">
              <a:xfrm>
                <a:off x="960" y="1440"/>
                <a:ext cx="192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l-GR" sz="1400" b="1"/>
                  <a:t>+</a:t>
                </a:r>
                <a:endParaRPr lang="el-GR" altLang="el-GR" sz="1400" b="1"/>
              </a:p>
            </p:txBody>
          </p:sp>
          <p:sp>
            <p:nvSpPr>
              <p:cNvPr id="42019" name="Text Box 35"/>
              <p:cNvSpPr txBox="1">
                <a:spLocks noChangeArrowheads="1"/>
              </p:cNvSpPr>
              <p:nvPr/>
            </p:nvSpPr>
            <p:spPr bwMode="auto">
              <a:xfrm>
                <a:off x="1056" y="1680"/>
                <a:ext cx="192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l-GR" sz="1400" b="1"/>
                  <a:t>+</a:t>
                </a:r>
                <a:endParaRPr lang="el-GR" altLang="el-GR" sz="1400" b="1"/>
              </a:p>
            </p:txBody>
          </p:sp>
          <p:sp>
            <p:nvSpPr>
              <p:cNvPr id="42020" name="Text Box 36"/>
              <p:cNvSpPr txBox="1">
                <a:spLocks noChangeArrowheads="1"/>
              </p:cNvSpPr>
              <p:nvPr/>
            </p:nvSpPr>
            <p:spPr bwMode="auto">
              <a:xfrm>
                <a:off x="912" y="1872"/>
                <a:ext cx="192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l-GR" sz="1400" b="1"/>
                  <a:t>+</a:t>
                </a:r>
                <a:endParaRPr lang="el-GR" altLang="el-GR" sz="1400" b="1"/>
              </a:p>
            </p:txBody>
          </p:sp>
        </p:grpSp>
      </p:grpSp>
      <p:sp>
        <p:nvSpPr>
          <p:cNvPr id="2" name="TextBox 1"/>
          <p:cNvSpPr txBox="1"/>
          <p:nvPr/>
        </p:nvSpPr>
        <p:spPr>
          <a:xfrm>
            <a:off x="2089313" y="1183978"/>
            <a:ext cx="11258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 smtClean="0">
                <a:latin typeface="Comic Sans MS" panose="030F0702030302020204" pitchFamily="66" charset="0"/>
              </a:rPr>
              <a:t>V</a:t>
            </a:r>
            <a:r>
              <a:rPr lang="el-GR" sz="2000" b="1" baseline="-25000" dirty="0" err="1" smtClean="0">
                <a:latin typeface="Comic Sans MS" panose="030F0702030302020204" pitchFamily="66" charset="0"/>
              </a:rPr>
              <a:t>αγ</a:t>
            </a:r>
            <a:r>
              <a:rPr lang="en-US" sz="2000" b="1" dirty="0" smtClean="0">
                <a:latin typeface="Comic Sans MS" panose="030F0702030302020204" pitchFamily="66" charset="0"/>
              </a:rPr>
              <a:t> &gt; 0</a:t>
            </a:r>
            <a:endParaRPr lang="el-GR" sz="2000" b="1" dirty="0">
              <a:latin typeface="Comic Sans MS" panose="030F0702030302020204" pitchFamily="66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95454" y="4538292"/>
            <a:ext cx="741682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dirty="0" smtClean="0">
                <a:latin typeface="Comic Sans MS" panose="030F0702030302020204" pitchFamily="66" charset="0"/>
              </a:rPr>
              <a:t> Το δυναμικό της γης χαμηλότερο από αυτό της σφαίρας.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dirty="0">
                <a:latin typeface="Comic Sans MS" panose="030F0702030302020204" pitchFamily="66" charset="0"/>
              </a:rPr>
              <a:t> </a:t>
            </a:r>
            <a:r>
              <a:rPr lang="el-GR" dirty="0" smtClean="0">
                <a:latin typeface="Comic Sans MS" panose="030F0702030302020204" pitchFamily="66" charset="0"/>
              </a:rPr>
              <a:t> Ηλεκτρόνια από το έδαφος κινούνται αυθόρμητα προς τον </a:t>
            </a:r>
            <a:r>
              <a:rPr lang="en-US" dirty="0" smtClean="0">
                <a:latin typeface="Comic Sans MS" panose="030F0702030302020204" pitchFamily="66" charset="0"/>
              </a:rPr>
              <a:t> </a:t>
            </a:r>
            <a:r>
              <a:rPr lang="el-GR" dirty="0" smtClean="0">
                <a:latin typeface="Comic Sans MS" panose="030F0702030302020204" pitchFamily="66" charset="0"/>
              </a:rPr>
              <a:t>αγωγό.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dirty="0">
                <a:latin typeface="Comic Sans MS" panose="030F0702030302020204" pitchFamily="66" charset="0"/>
              </a:rPr>
              <a:t> </a:t>
            </a:r>
            <a:r>
              <a:rPr lang="el-GR" dirty="0" smtClean="0">
                <a:latin typeface="Comic Sans MS" panose="030F0702030302020204" pitchFamily="66" charset="0"/>
              </a:rPr>
              <a:t> Η κίνηση σταματά όταν το δυναμικό του αγωγού γίνει ίσο με αυτό του εδάφους, δηλαδή μηδέν. Ο αγωγός έχει εκφορτιστεί.</a:t>
            </a:r>
          </a:p>
        </p:txBody>
      </p:sp>
      <p:grpSp>
        <p:nvGrpSpPr>
          <p:cNvPr id="28" name="Ομάδα 27"/>
          <p:cNvGrpSpPr/>
          <p:nvPr/>
        </p:nvGrpSpPr>
        <p:grpSpPr>
          <a:xfrm>
            <a:off x="4765712" y="2222233"/>
            <a:ext cx="1262187" cy="2164506"/>
            <a:chOff x="5950024" y="2144485"/>
            <a:chExt cx="1262187" cy="2164506"/>
          </a:xfrm>
        </p:grpSpPr>
        <p:sp>
          <p:nvSpPr>
            <p:cNvPr id="42022" name="Freeform 38"/>
            <p:cNvSpPr>
              <a:spLocks/>
            </p:cNvSpPr>
            <p:nvPr/>
          </p:nvSpPr>
          <p:spPr bwMode="auto">
            <a:xfrm>
              <a:off x="5950024" y="2144485"/>
              <a:ext cx="1143000" cy="1981200"/>
            </a:xfrm>
            <a:custGeom>
              <a:avLst/>
              <a:gdLst>
                <a:gd name="T0" fmla="*/ 0 w 673"/>
                <a:gd name="T1" fmla="*/ 0 h 1275"/>
                <a:gd name="T2" fmla="*/ 213 w 673"/>
                <a:gd name="T3" fmla="*/ 19 h 1275"/>
                <a:gd name="T4" fmla="*/ 272 w 673"/>
                <a:gd name="T5" fmla="*/ 65 h 1275"/>
                <a:gd name="T6" fmla="*/ 298 w 673"/>
                <a:gd name="T7" fmla="*/ 103 h 1275"/>
                <a:gd name="T8" fmla="*/ 324 w 673"/>
                <a:gd name="T9" fmla="*/ 168 h 1275"/>
                <a:gd name="T10" fmla="*/ 330 w 673"/>
                <a:gd name="T11" fmla="*/ 479 h 1275"/>
                <a:gd name="T12" fmla="*/ 375 w 673"/>
                <a:gd name="T13" fmla="*/ 660 h 1275"/>
                <a:gd name="T14" fmla="*/ 472 w 673"/>
                <a:gd name="T15" fmla="*/ 848 h 1275"/>
                <a:gd name="T16" fmla="*/ 524 w 673"/>
                <a:gd name="T17" fmla="*/ 925 h 1275"/>
                <a:gd name="T18" fmla="*/ 557 w 673"/>
                <a:gd name="T19" fmla="*/ 990 h 1275"/>
                <a:gd name="T20" fmla="*/ 673 w 673"/>
                <a:gd name="T21" fmla="*/ 1223 h 1275"/>
                <a:gd name="T22" fmla="*/ 647 w 673"/>
                <a:gd name="T23" fmla="*/ 1275 h 1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673" h="1275">
                  <a:moveTo>
                    <a:pt x="0" y="0"/>
                  </a:moveTo>
                  <a:cubicBezTo>
                    <a:pt x="71" y="9"/>
                    <a:pt x="142" y="11"/>
                    <a:pt x="213" y="19"/>
                  </a:cubicBezTo>
                  <a:cubicBezTo>
                    <a:pt x="233" y="39"/>
                    <a:pt x="254" y="42"/>
                    <a:pt x="272" y="65"/>
                  </a:cubicBezTo>
                  <a:cubicBezTo>
                    <a:pt x="282" y="77"/>
                    <a:pt x="298" y="103"/>
                    <a:pt x="298" y="103"/>
                  </a:cubicBezTo>
                  <a:cubicBezTo>
                    <a:pt x="305" y="126"/>
                    <a:pt x="316" y="146"/>
                    <a:pt x="324" y="168"/>
                  </a:cubicBezTo>
                  <a:cubicBezTo>
                    <a:pt x="326" y="272"/>
                    <a:pt x="326" y="375"/>
                    <a:pt x="330" y="479"/>
                  </a:cubicBezTo>
                  <a:cubicBezTo>
                    <a:pt x="333" y="548"/>
                    <a:pt x="359" y="597"/>
                    <a:pt x="375" y="660"/>
                  </a:cubicBezTo>
                  <a:cubicBezTo>
                    <a:pt x="394" y="734"/>
                    <a:pt x="389" y="818"/>
                    <a:pt x="472" y="848"/>
                  </a:cubicBezTo>
                  <a:cubicBezTo>
                    <a:pt x="488" y="891"/>
                    <a:pt x="472" y="913"/>
                    <a:pt x="524" y="925"/>
                  </a:cubicBezTo>
                  <a:cubicBezTo>
                    <a:pt x="535" y="948"/>
                    <a:pt x="543" y="969"/>
                    <a:pt x="557" y="990"/>
                  </a:cubicBezTo>
                  <a:cubicBezTo>
                    <a:pt x="564" y="1094"/>
                    <a:pt x="560" y="1187"/>
                    <a:pt x="673" y="1223"/>
                  </a:cubicBezTo>
                  <a:cubicBezTo>
                    <a:pt x="662" y="1230"/>
                    <a:pt x="611" y="1275"/>
                    <a:pt x="647" y="1275"/>
                  </a:cubicBez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l-GR"/>
            </a:p>
          </p:txBody>
        </p:sp>
        <p:grpSp>
          <p:nvGrpSpPr>
            <p:cNvPr id="27" name="Ομάδα 26"/>
            <p:cNvGrpSpPr/>
            <p:nvPr/>
          </p:nvGrpSpPr>
          <p:grpSpPr>
            <a:xfrm>
              <a:off x="6852171" y="4112352"/>
              <a:ext cx="360040" cy="196639"/>
              <a:chOff x="6852171" y="4112352"/>
              <a:chExt cx="360040" cy="196639"/>
            </a:xfrm>
          </p:grpSpPr>
          <p:grpSp>
            <p:nvGrpSpPr>
              <p:cNvPr id="13" name="Ομάδα 12"/>
              <p:cNvGrpSpPr/>
              <p:nvPr/>
            </p:nvGrpSpPr>
            <p:grpSpPr>
              <a:xfrm>
                <a:off x="6852171" y="4112352"/>
                <a:ext cx="360040" cy="108512"/>
                <a:chOff x="6832528" y="4125685"/>
                <a:chExt cx="360040" cy="1890"/>
              </a:xfrm>
            </p:grpSpPr>
            <p:cxnSp>
              <p:nvCxnSpPr>
                <p:cNvPr id="6" name="Ευθεία γραμμή σύνδεσης 5"/>
                <p:cNvCxnSpPr/>
                <p:nvPr/>
              </p:nvCxnSpPr>
              <p:spPr>
                <a:xfrm>
                  <a:off x="6832528" y="4125685"/>
                  <a:ext cx="36004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" name="Ευθεία γραμμή σύνδεσης 43"/>
                <p:cNvCxnSpPr/>
                <p:nvPr/>
              </p:nvCxnSpPr>
              <p:spPr>
                <a:xfrm>
                  <a:off x="6900195" y="4127575"/>
                  <a:ext cx="207640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5" name="Ευθεία γραμμή σύνδεσης 64"/>
              <p:cNvCxnSpPr/>
              <p:nvPr/>
            </p:nvCxnSpPr>
            <p:spPr>
              <a:xfrm>
                <a:off x="6959865" y="4308991"/>
                <a:ext cx="167613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5" name="Ομάδα 4"/>
          <p:cNvGrpSpPr/>
          <p:nvPr/>
        </p:nvGrpSpPr>
        <p:grpSpPr>
          <a:xfrm>
            <a:off x="5451505" y="2951223"/>
            <a:ext cx="707322" cy="523220"/>
            <a:chOff x="6635817" y="2873475"/>
            <a:chExt cx="707322" cy="523220"/>
          </a:xfrm>
        </p:grpSpPr>
        <p:sp>
          <p:nvSpPr>
            <p:cNvPr id="42028" name="Line 44"/>
            <p:cNvSpPr>
              <a:spLocks noChangeShapeType="1"/>
            </p:cNvSpPr>
            <p:nvPr/>
          </p:nvSpPr>
          <p:spPr bwMode="auto">
            <a:xfrm flipH="1" flipV="1">
              <a:off x="6635817" y="3135085"/>
              <a:ext cx="76200" cy="22860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TextBox 3"/>
                <p:cNvSpPr txBox="1"/>
                <p:nvPr/>
              </p:nvSpPr>
              <p:spPr>
                <a:xfrm>
                  <a:off x="6673917" y="2873475"/>
                  <a:ext cx="669222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l-GR" sz="2800" b="1" i="1" smtClean="0">
                                <a:solidFill>
                                  <a:srgbClr val="0000FF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800" b="1" i="1" smtClean="0">
                                <a:solidFill>
                                  <a:srgbClr val="0000FF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/>
                              </a:rPr>
                              <m:t>𝒆</m:t>
                            </m:r>
                          </m:e>
                          <m:sup>
                            <m:r>
                              <a:rPr lang="en-US" sz="2800" b="1" i="1" smtClean="0">
                                <a:solidFill>
                                  <a:srgbClr val="0000FF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/>
                              </a:rPr>
                              <m:t>−</m:t>
                            </m:r>
                          </m:sup>
                        </m:sSup>
                      </m:oMath>
                    </m:oMathPara>
                  </a14:m>
                  <a:endParaRPr lang="el-GR" sz="2800" b="1" dirty="0"/>
                </a:p>
              </p:txBody>
            </p:sp>
          </mc:Choice>
          <mc:Fallback xmlns="">
            <p:sp>
              <p:nvSpPr>
                <p:cNvPr id="4" name="TextBox 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673917" y="2873475"/>
                  <a:ext cx="669222" cy="523220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7" name="Ομάδα 6"/>
          <p:cNvGrpSpPr/>
          <p:nvPr/>
        </p:nvGrpSpPr>
        <p:grpSpPr>
          <a:xfrm>
            <a:off x="6592837" y="1688833"/>
            <a:ext cx="1871787" cy="2697906"/>
            <a:chOff x="6592837" y="1688833"/>
            <a:chExt cx="1871787" cy="2697906"/>
          </a:xfrm>
        </p:grpSpPr>
        <p:grpSp>
          <p:nvGrpSpPr>
            <p:cNvPr id="70" name="Group 24"/>
            <p:cNvGrpSpPr>
              <a:grpSpLocks/>
            </p:cNvGrpSpPr>
            <p:nvPr/>
          </p:nvGrpSpPr>
          <p:grpSpPr bwMode="auto">
            <a:xfrm>
              <a:off x="6592837" y="1688833"/>
              <a:ext cx="685800" cy="2362200"/>
              <a:chOff x="624" y="1536"/>
              <a:chExt cx="432" cy="1488"/>
            </a:xfrm>
          </p:grpSpPr>
          <p:sp>
            <p:nvSpPr>
              <p:cNvPr id="71" name="Rectangle 25"/>
              <p:cNvSpPr>
                <a:spLocks noChangeArrowheads="1"/>
              </p:cNvSpPr>
              <p:nvPr/>
            </p:nvSpPr>
            <p:spPr bwMode="auto">
              <a:xfrm>
                <a:off x="816" y="1968"/>
                <a:ext cx="48" cy="1056"/>
              </a:xfrm>
              <a:prstGeom prst="rect">
                <a:avLst/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l-GR"/>
              </a:p>
            </p:txBody>
          </p:sp>
          <p:sp>
            <p:nvSpPr>
              <p:cNvPr id="72" name="Line 26"/>
              <p:cNvSpPr>
                <a:spLocks noChangeShapeType="1"/>
              </p:cNvSpPr>
              <p:nvPr/>
            </p:nvSpPr>
            <p:spPr bwMode="auto">
              <a:xfrm>
                <a:off x="720" y="3024"/>
                <a:ext cx="240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73" name="Oval 27"/>
              <p:cNvSpPr>
                <a:spLocks noChangeArrowheads="1"/>
              </p:cNvSpPr>
              <p:nvPr/>
            </p:nvSpPr>
            <p:spPr bwMode="auto">
              <a:xfrm>
                <a:off x="624" y="1536"/>
                <a:ext cx="432" cy="432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l-GR"/>
              </a:p>
            </p:txBody>
          </p:sp>
        </p:grpSp>
        <p:grpSp>
          <p:nvGrpSpPr>
            <p:cNvPr id="83" name="Ομάδα 82"/>
            <p:cNvGrpSpPr/>
            <p:nvPr/>
          </p:nvGrpSpPr>
          <p:grpSpPr>
            <a:xfrm>
              <a:off x="7202437" y="2222233"/>
              <a:ext cx="1262187" cy="2164506"/>
              <a:chOff x="5950024" y="2144485"/>
              <a:chExt cx="1262187" cy="2164506"/>
            </a:xfrm>
          </p:grpSpPr>
          <p:sp>
            <p:nvSpPr>
              <p:cNvPr id="84" name="Freeform 38"/>
              <p:cNvSpPr>
                <a:spLocks/>
              </p:cNvSpPr>
              <p:nvPr/>
            </p:nvSpPr>
            <p:spPr bwMode="auto">
              <a:xfrm>
                <a:off x="5950024" y="2144485"/>
                <a:ext cx="1143000" cy="1981200"/>
              </a:xfrm>
              <a:custGeom>
                <a:avLst/>
                <a:gdLst>
                  <a:gd name="T0" fmla="*/ 0 w 673"/>
                  <a:gd name="T1" fmla="*/ 0 h 1275"/>
                  <a:gd name="T2" fmla="*/ 213 w 673"/>
                  <a:gd name="T3" fmla="*/ 19 h 1275"/>
                  <a:gd name="T4" fmla="*/ 272 w 673"/>
                  <a:gd name="T5" fmla="*/ 65 h 1275"/>
                  <a:gd name="T6" fmla="*/ 298 w 673"/>
                  <a:gd name="T7" fmla="*/ 103 h 1275"/>
                  <a:gd name="T8" fmla="*/ 324 w 673"/>
                  <a:gd name="T9" fmla="*/ 168 h 1275"/>
                  <a:gd name="T10" fmla="*/ 330 w 673"/>
                  <a:gd name="T11" fmla="*/ 479 h 1275"/>
                  <a:gd name="T12" fmla="*/ 375 w 673"/>
                  <a:gd name="T13" fmla="*/ 660 h 1275"/>
                  <a:gd name="T14" fmla="*/ 472 w 673"/>
                  <a:gd name="T15" fmla="*/ 848 h 1275"/>
                  <a:gd name="T16" fmla="*/ 524 w 673"/>
                  <a:gd name="T17" fmla="*/ 925 h 1275"/>
                  <a:gd name="T18" fmla="*/ 557 w 673"/>
                  <a:gd name="T19" fmla="*/ 990 h 1275"/>
                  <a:gd name="T20" fmla="*/ 673 w 673"/>
                  <a:gd name="T21" fmla="*/ 1223 h 1275"/>
                  <a:gd name="T22" fmla="*/ 647 w 673"/>
                  <a:gd name="T23" fmla="*/ 1275 h 12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673" h="1275">
                    <a:moveTo>
                      <a:pt x="0" y="0"/>
                    </a:moveTo>
                    <a:cubicBezTo>
                      <a:pt x="71" y="9"/>
                      <a:pt x="142" y="11"/>
                      <a:pt x="213" y="19"/>
                    </a:cubicBezTo>
                    <a:cubicBezTo>
                      <a:pt x="233" y="39"/>
                      <a:pt x="254" y="42"/>
                      <a:pt x="272" y="65"/>
                    </a:cubicBezTo>
                    <a:cubicBezTo>
                      <a:pt x="282" y="77"/>
                      <a:pt x="298" y="103"/>
                      <a:pt x="298" y="103"/>
                    </a:cubicBezTo>
                    <a:cubicBezTo>
                      <a:pt x="305" y="126"/>
                      <a:pt x="316" y="146"/>
                      <a:pt x="324" y="168"/>
                    </a:cubicBezTo>
                    <a:cubicBezTo>
                      <a:pt x="326" y="272"/>
                      <a:pt x="326" y="375"/>
                      <a:pt x="330" y="479"/>
                    </a:cubicBezTo>
                    <a:cubicBezTo>
                      <a:pt x="333" y="548"/>
                      <a:pt x="359" y="597"/>
                      <a:pt x="375" y="660"/>
                    </a:cubicBezTo>
                    <a:cubicBezTo>
                      <a:pt x="394" y="734"/>
                      <a:pt x="389" y="818"/>
                      <a:pt x="472" y="848"/>
                    </a:cubicBezTo>
                    <a:cubicBezTo>
                      <a:pt x="488" y="891"/>
                      <a:pt x="472" y="913"/>
                      <a:pt x="524" y="925"/>
                    </a:cubicBezTo>
                    <a:cubicBezTo>
                      <a:pt x="535" y="948"/>
                      <a:pt x="543" y="969"/>
                      <a:pt x="557" y="990"/>
                    </a:cubicBezTo>
                    <a:cubicBezTo>
                      <a:pt x="564" y="1094"/>
                      <a:pt x="560" y="1187"/>
                      <a:pt x="673" y="1223"/>
                    </a:cubicBezTo>
                    <a:cubicBezTo>
                      <a:pt x="662" y="1230"/>
                      <a:pt x="611" y="1275"/>
                      <a:pt x="647" y="1275"/>
                    </a:cubicBezTo>
                  </a:path>
                </a:pathLst>
              </a:custGeom>
              <a:noFill/>
              <a:ln w="19050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grpSp>
            <p:nvGrpSpPr>
              <p:cNvPr id="85" name="Ομάδα 84"/>
              <p:cNvGrpSpPr/>
              <p:nvPr/>
            </p:nvGrpSpPr>
            <p:grpSpPr>
              <a:xfrm>
                <a:off x="6852171" y="4112352"/>
                <a:ext cx="360040" cy="196639"/>
                <a:chOff x="6852171" y="4112352"/>
                <a:chExt cx="360040" cy="196639"/>
              </a:xfrm>
            </p:grpSpPr>
            <p:grpSp>
              <p:nvGrpSpPr>
                <p:cNvPr id="86" name="Ομάδα 85"/>
                <p:cNvGrpSpPr/>
                <p:nvPr/>
              </p:nvGrpSpPr>
              <p:grpSpPr>
                <a:xfrm>
                  <a:off x="6852171" y="4112352"/>
                  <a:ext cx="360040" cy="108512"/>
                  <a:chOff x="6832528" y="4125685"/>
                  <a:chExt cx="360040" cy="1890"/>
                </a:xfrm>
              </p:grpSpPr>
              <p:cxnSp>
                <p:nvCxnSpPr>
                  <p:cNvPr id="88" name="Ευθεία γραμμή σύνδεσης 87"/>
                  <p:cNvCxnSpPr/>
                  <p:nvPr/>
                </p:nvCxnSpPr>
                <p:spPr>
                  <a:xfrm>
                    <a:off x="6832528" y="4125685"/>
                    <a:ext cx="36004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9" name="Ευθεία γραμμή σύνδεσης 88"/>
                  <p:cNvCxnSpPr/>
                  <p:nvPr/>
                </p:nvCxnSpPr>
                <p:spPr>
                  <a:xfrm>
                    <a:off x="6900195" y="4127575"/>
                    <a:ext cx="20764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87" name="Ευθεία γραμμή σύνδεσης 86"/>
                <p:cNvCxnSpPr/>
                <p:nvPr/>
              </p:nvCxnSpPr>
              <p:spPr>
                <a:xfrm>
                  <a:off x="6959865" y="4308991"/>
                  <a:ext cx="167613" cy="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</p:spTree>
    <p:extLst>
      <p:ext uri="{BB962C8B-B14F-4D97-AF65-F5344CB8AC3E}">
        <p14:creationId xmlns:p14="http://schemas.microsoft.com/office/powerpoint/2010/main" val="3642652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20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20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42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20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37" presetID="9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420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50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1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9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002" grpId="0"/>
      <p:bldP spid="42007" grpId="0"/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υποσέλιδου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 err="1" smtClean="0">
                <a:solidFill>
                  <a:prstClr val="black"/>
                </a:solidFill>
              </a:rPr>
              <a:t>Μερκ</a:t>
            </a:r>
            <a:r>
              <a:rPr lang="el-GR" dirty="0" smtClean="0">
                <a:solidFill>
                  <a:prstClr val="black"/>
                </a:solidFill>
              </a:rPr>
              <a:t>. Παναγιωτόπουλος - Φυσικός        </a:t>
            </a:r>
            <a:r>
              <a:rPr lang="en-US" dirty="0" smtClean="0">
                <a:solidFill>
                  <a:prstClr val="black"/>
                </a:solidFill>
              </a:rPr>
              <a:t>www.merkopanas.blogspot.gr</a:t>
            </a:r>
            <a:endParaRPr lang="el-GR" dirty="0">
              <a:solidFill>
                <a:prstClr val="black"/>
              </a:solidFill>
            </a:endParaRPr>
          </a:p>
        </p:txBody>
      </p:sp>
      <p:sp>
        <p:nvSpPr>
          <p:cNvPr id="3" name="Θέση αριθμού διαφάνειας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>
                <a:solidFill>
                  <a:prstClr val="black"/>
                </a:solidFill>
              </a:rPr>
              <a:pPr/>
              <a:t>14</a:t>
            </a:fld>
            <a:endParaRPr lang="el-GR" dirty="0">
              <a:solidFill>
                <a:prstClr val="black"/>
              </a:solidFill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691680" y="1916832"/>
            <a:ext cx="576064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l-GR" sz="3200" b="1" dirty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Ερωτήσεις και Ασκήσεις εκτός του σχολικού βιβλίου</a:t>
            </a:r>
          </a:p>
        </p:txBody>
      </p:sp>
    </p:spTree>
    <p:extLst>
      <p:ext uri="{BB962C8B-B14F-4D97-AF65-F5344CB8AC3E}">
        <p14:creationId xmlns:p14="http://schemas.microsoft.com/office/powerpoint/2010/main" val="1131327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altLang="el-GR" dirty="0" err="1">
                <a:solidFill>
                  <a:schemeClr val="tx1"/>
                </a:solidFill>
              </a:rPr>
              <a:t>Μερκ</a:t>
            </a:r>
            <a:r>
              <a:rPr lang="el-GR" altLang="el-GR" dirty="0">
                <a:solidFill>
                  <a:schemeClr val="tx1"/>
                </a:solidFill>
              </a:rPr>
              <a:t>. Παναγιωτόπουλος - Φυσικός      </a:t>
            </a:r>
            <a:r>
              <a:rPr lang="el-GR" altLang="el-GR" dirty="0" err="1">
                <a:solidFill>
                  <a:schemeClr val="tx1"/>
                </a:solidFill>
              </a:rPr>
              <a:t>www.merkopanas.blogspot.gr</a:t>
            </a:r>
            <a:endParaRPr lang="el-GR" altLang="el-GR" dirty="0">
              <a:solidFill>
                <a:schemeClr val="tx1"/>
              </a:solidFill>
            </a:endParaRPr>
          </a:p>
        </p:txBody>
      </p:sp>
      <p:sp>
        <p:nvSpPr>
          <p:cNvPr id="9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EEEF4-54D3-4B85-B2AE-57C0EB4EFE5B}" type="slidenum">
              <a:rPr lang="el-GR" altLang="el-GR">
                <a:solidFill>
                  <a:schemeClr val="tx1"/>
                </a:solidFill>
              </a:rPr>
              <a:pPr/>
              <a:t>15</a:t>
            </a:fld>
            <a:endParaRPr lang="el-GR" altLang="el-GR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8917" name="Rectangle 5"/>
              <p:cNvSpPr>
                <a:spLocks noChangeArrowheads="1"/>
              </p:cNvSpPr>
              <p:nvPr/>
            </p:nvSpPr>
            <p:spPr bwMode="auto">
              <a:xfrm>
                <a:off x="400050" y="138112"/>
                <a:ext cx="8060382" cy="240347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 anchor="ctr">
                <a:spAutoFit/>
              </a:bodyPr>
              <a:lstStyle>
                <a:lvl1pPr>
                  <a:tabLst>
                    <a:tab pos="6210300" algn="l"/>
                  </a:tabLs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>
                  <a:tabLst>
                    <a:tab pos="6210300" algn="l"/>
                  </a:tabLs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>
                  <a:tabLst>
                    <a:tab pos="6210300" algn="l"/>
                  </a:tabLs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>
                  <a:tabLst>
                    <a:tab pos="6210300" algn="l"/>
                  </a:tabLs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>
                  <a:tabLst>
                    <a:tab pos="6210300" algn="l"/>
                  </a:tabLs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tabLst>
                    <a:tab pos="6210300" algn="l"/>
                  </a:tabLs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tabLst>
                    <a:tab pos="6210300" algn="l"/>
                  </a:tabLs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tabLst>
                    <a:tab pos="6210300" algn="l"/>
                  </a:tabLs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tabLst>
                    <a:tab pos="6210300" algn="l"/>
                  </a:tabLs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just">
                  <a:lnSpc>
                    <a:spcPct val="150000"/>
                  </a:lnSpc>
                </a:pPr>
                <a:r>
                  <a:rPr lang="en-US" altLang="el-GR" sz="2000" b="1" dirty="0" smtClean="0">
                    <a:latin typeface="Trebuchet MS" pitchFamily="34" charset="0"/>
                  </a:rPr>
                  <a:t>1. </a:t>
                </a:r>
                <a:r>
                  <a:rPr lang="en-US" altLang="el-GR" sz="2000" dirty="0" err="1" smtClean="0">
                    <a:latin typeface="Trebuchet MS" pitchFamily="34" charset="0"/>
                  </a:rPr>
                  <a:t>Σημει</a:t>
                </a:r>
                <a:r>
                  <a:rPr lang="en-US" altLang="el-GR" sz="2000" dirty="0" smtClean="0">
                    <a:latin typeface="Trebuchet MS" pitchFamily="34" charset="0"/>
                  </a:rPr>
                  <a:t>ακό </a:t>
                </a:r>
                <a:r>
                  <a:rPr lang="en-US" altLang="el-GR" sz="2000" dirty="0">
                    <a:latin typeface="Trebuchet MS" pitchFamily="34" charset="0"/>
                  </a:rPr>
                  <a:t>φορτίο </a:t>
                </a:r>
                <a:r>
                  <a:rPr lang="en-US" altLang="el-GR" sz="2000" i="1" dirty="0">
                    <a:latin typeface="Trebuchet MS" pitchFamily="34" charset="0"/>
                  </a:rPr>
                  <a:t>Q</a:t>
                </a:r>
                <a:r>
                  <a:rPr lang="en-US" altLang="el-GR" sz="2000" dirty="0">
                    <a:latin typeface="Trebuchet MS" pitchFamily="34" charset="0"/>
                  </a:rPr>
                  <a:t> δημιουργεί γύρω του ηλεκτρικό πεδίο. </a:t>
                </a:r>
                <a:r>
                  <a:rPr lang="en-US" altLang="el-GR" sz="2000" dirty="0" err="1">
                    <a:latin typeface="Trebuchet MS" pitchFamily="34" charset="0"/>
                  </a:rPr>
                  <a:t>Σε</a:t>
                </a:r>
                <a:r>
                  <a:rPr lang="en-US" altLang="el-GR" sz="2000" dirty="0">
                    <a:latin typeface="Trebuchet MS" pitchFamily="34" charset="0"/>
                  </a:rPr>
                  <a:t> απ</a:t>
                </a:r>
                <a:r>
                  <a:rPr lang="en-US" altLang="el-GR" sz="2000" dirty="0" err="1">
                    <a:latin typeface="Trebuchet MS" pitchFamily="34" charset="0"/>
                  </a:rPr>
                  <a:t>όστ</a:t>
                </a:r>
                <a:r>
                  <a:rPr lang="en-US" altLang="el-GR" sz="2000" dirty="0">
                    <a:latin typeface="Trebuchet MS" pitchFamily="34" charset="0"/>
                  </a:rPr>
                  <a:t>αση </a:t>
                </a:r>
                <a:r>
                  <a:rPr lang="en-US" altLang="el-GR" sz="2000" i="1" dirty="0">
                    <a:latin typeface="Trebuchet MS" pitchFamily="34" charset="0"/>
                  </a:rPr>
                  <a:t>r </a:t>
                </a:r>
                <a:r>
                  <a:rPr lang="en-US" altLang="el-GR" sz="2000" dirty="0">
                    <a:latin typeface="Trebuchet MS" pitchFamily="34" charset="0"/>
                  </a:rPr>
                  <a:t>απ' </a:t>
                </a:r>
                <a:r>
                  <a:rPr lang="en-US" altLang="el-GR" sz="2000" dirty="0" smtClean="0">
                    <a:latin typeface="Trebuchet MS" pitchFamily="34" charset="0"/>
                  </a:rPr>
                  <a:t>αυτό </a:t>
                </a:r>
                <a:r>
                  <a:rPr lang="el-GR" altLang="el-GR" sz="2000" dirty="0">
                    <a:latin typeface="Trebuchet MS" pitchFamily="34" charset="0"/>
                  </a:rPr>
                  <a:t>το δυναμικό</a:t>
                </a:r>
                <a:r>
                  <a:rPr lang="en-US" altLang="el-GR" sz="2000" dirty="0">
                    <a:latin typeface="Trebuchet MS" pitchFamily="34" charset="0"/>
                  </a:rPr>
                  <a:t> </a:t>
                </a:r>
                <a:r>
                  <a:rPr lang="en-US" altLang="el-GR" sz="2000" dirty="0" err="1">
                    <a:latin typeface="Trebuchet MS" pitchFamily="34" charset="0"/>
                  </a:rPr>
                  <a:t>του</a:t>
                </a:r>
                <a:r>
                  <a:rPr lang="en-US" altLang="el-GR" sz="2000" dirty="0">
                    <a:latin typeface="Trebuchet MS" pitchFamily="34" charset="0"/>
                  </a:rPr>
                  <a:t> π</a:t>
                </a:r>
                <a:r>
                  <a:rPr lang="en-US" altLang="el-GR" sz="2000" dirty="0" err="1">
                    <a:latin typeface="Trebuchet MS" pitchFamily="34" charset="0"/>
                  </a:rPr>
                  <a:t>εδίου</a:t>
                </a:r>
                <a:r>
                  <a:rPr lang="en-US" altLang="el-GR" sz="2000" dirty="0">
                    <a:latin typeface="Trebuchet MS" pitchFamily="34" charset="0"/>
                  </a:rPr>
                  <a:t> </a:t>
                </a:r>
                <a:r>
                  <a:rPr lang="en-US" altLang="el-GR" sz="2000" dirty="0" err="1">
                    <a:latin typeface="Trebuchet MS" pitchFamily="34" charset="0"/>
                  </a:rPr>
                  <a:t>έχει</a:t>
                </a:r>
                <a:r>
                  <a:rPr lang="en-US" altLang="el-GR" sz="2000" dirty="0">
                    <a:latin typeface="Trebuchet MS" pitchFamily="34" charset="0"/>
                  </a:rPr>
                  <a:t> </a:t>
                </a:r>
                <a:r>
                  <a:rPr lang="en-US" altLang="el-GR" sz="2000" dirty="0" err="1">
                    <a:latin typeface="Trebuchet MS" pitchFamily="34" charset="0"/>
                  </a:rPr>
                  <a:t>μέτρο</a:t>
                </a:r>
                <a:r>
                  <a:rPr lang="en-US" altLang="el-GR" sz="2000" dirty="0">
                    <a:latin typeface="Trebuchet MS" pitchFamily="34" charset="0"/>
                  </a:rPr>
                  <a:t> V. </a:t>
                </a:r>
                <a:r>
                  <a:rPr lang="en-US" altLang="el-GR" sz="2000" dirty="0" err="1">
                    <a:latin typeface="Trebuchet MS" pitchFamily="34" charset="0"/>
                  </a:rPr>
                  <a:t>Σε</a:t>
                </a:r>
                <a:r>
                  <a:rPr lang="en-US" altLang="el-GR" sz="2000" dirty="0">
                    <a:latin typeface="Trebuchet MS" pitchFamily="34" charset="0"/>
                  </a:rPr>
                  <a:t> </a:t>
                </a:r>
                <a:r>
                  <a:rPr lang="en-US" altLang="el-GR" sz="2000" dirty="0" err="1">
                    <a:latin typeface="Trebuchet MS" pitchFamily="34" charset="0"/>
                  </a:rPr>
                  <a:t>δι</a:t>
                </a:r>
                <a:r>
                  <a:rPr lang="en-US" altLang="el-GR" sz="2000" dirty="0">
                    <a:latin typeface="Trebuchet MS" pitchFamily="34" charset="0"/>
                  </a:rPr>
                  <a:t>πλάσια απόσταση </a:t>
                </a:r>
                <a:r>
                  <a:rPr lang="en-US" altLang="el-GR" sz="2000" dirty="0" smtClean="0">
                    <a:latin typeface="Trebuchet MS" pitchFamily="34" charset="0"/>
                  </a:rPr>
                  <a:t>το </a:t>
                </a:r>
                <a:r>
                  <a:rPr lang="en-US" altLang="el-GR" sz="2000" dirty="0">
                    <a:latin typeface="Trebuchet MS" pitchFamily="34" charset="0"/>
                  </a:rPr>
                  <a:t>μέτρο </a:t>
                </a:r>
                <a:r>
                  <a:rPr lang="el-GR" altLang="el-GR" sz="2000" dirty="0">
                    <a:latin typeface="Trebuchet MS" pitchFamily="34" charset="0"/>
                  </a:rPr>
                  <a:t>του δυναμικού</a:t>
                </a:r>
                <a:r>
                  <a:rPr lang="en-US" altLang="el-GR" sz="2000" dirty="0">
                    <a:latin typeface="Trebuchet MS" pitchFamily="34" charset="0"/>
                  </a:rPr>
                  <a:t> </a:t>
                </a:r>
                <a:r>
                  <a:rPr lang="en-US" altLang="el-GR" sz="2000" dirty="0" err="1">
                    <a:latin typeface="Trebuchet MS" pitchFamily="34" charset="0"/>
                  </a:rPr>
                  <a:t>του</a:t>
                </a:r>
                <a:r>
                  <a:rPr lang="en-US" altLang="el-GR" sz="2000" dirty="0">
                    <a:latin typeface="Trebuchet MS" pitchFamily="34" charset="0"/>
                  </a:rPr>
                  <a:t> π</a:t>
                </a:r>
                <a:r>
                  <a:rPr lang="en-US" altLang="el-GR" sz="2000" dirty="0" err="1">
                    <a:latin typeface="Trebuchet MS" pitchFamily="34" charset="0"/>
                  </a:rPr>
                  <a:t>εδίου</a:t>
                </a:r>
                <a:r>
                  <a:rPr lang="el-GR" altLang="el-GR" sz="2000" dirty="0">
                    <a:latin typeface="Trebuchet MS" pitchFamily="34" charset="0"/>
                  </a:rPr>
                  <a:t> θα </a:t>
                </a:r>
                <a:r>
                  <a:rPr lang="el-GR" altLang="el-GR" sz="2000" dirty="0" smtClean="0">
                    <a:latin typeface="Trebuchet MS" pitchFamily="34" charset="0"/>
                  </a:rPr>
                  <a:t>είναι</a:t>
                </a:r>
                <a:endParaRPr lang="en-US" altLang="el-GR" sz="2000" dirty="0">
                  <a:latin typeface="Trebuchet MS" pitchFamily="34" charset="0"/>
                </a:endParaRPr>
              </a:p>
              <a:p>
                <a:pPr algn="just"/>
                <a:endParaRPr lang="en-US" altLang="el-GR" sz="2000" dirty="0">
                  <a:latin typeface="Trebuchet MS" pitchFamily="34" charset="0"/>
                </a:endParaRPr>
              </a:p>
              <a:p>
                <a:pPr algn="just"/>
                <a:r>
                  <a:rPr lang="en-US" altLang="el-GR" sz="2000" b="1" dirty="0">
                    <a:latin typeface="Trebuchet MS" pitchFamily="34" charset="0"/>
                  </a:rPr>
                  <a:t>α. </a:t>
                </a:r>
                <a:r>
                  <a:rPr lang="el-GR" altLang="el-GR" sz="2000" dirty="0">
                    <a:latin typeface="Trebuchet MS" pitchFamily="34" charset="0"/>
                  </a:rPr>
                  <a:t>0.       </a:t>
                </a:r>
                <a:r>
                  <a:rPr lang="en-US" altLang="el-GR" sz="2000" dirty="0" smtClean="0">
                    <a:latin typeface="Trebuchet MS" pitchFamily="34" charset="0"/>
                  </a:rPr>
                  <a:t>        </a:t>
                </a:r>
                <a:r>
                  <a:rPr lang="el-GR" altLang="el-GR" sz="2000" dirty="0" smtClean="0">
                    <a:latin typeface="Trebuchet MS" pitchFamily="34" charset="0"/>
                  </a:rPr>
                  <a:t>       </a:t>
                </a:r>
                <a:r>
                  <a:rPr lang="en-US" altLang="el-GR" sz="2000" b="1" dirty="0">
                    <a:latin typeface="Trebuchet MS" pitchFamily="34" charset="0"/>
                  </a:rPr>
                  <a:t>β.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l-GR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altLang="el-GR" sz="2800" b="0" i="0" smtClean="0">
                            <a:latin typeface="Cambria Math"/>
                          </a:rPr>
                          <m:t>V</m:t>
                        </m:r>
                      </m:num>
                      <m:den>
                        <m:r>
                          <a:rPr lang="en-US" altLang="el-GR" sz="2800" b="0" i="1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altLang="el-GR" sz="2000" dirty="0" smtClean="0">
                    <a:latin typeface="Trebuchet MS" pitchFamily="34" charset="0"/>
                  </a:rPr>
                  <a:t> </a:t>
                </a:r>
                <a:r>
                  <a:rPr lang="en-US" altLang="el-GR" sz="2000" dirty="0">
                    <a:latin typeface="Trebuchet MS" pitchFamily="34" charset="0"/>
                  </a:rPr>
                  <a:t>.    </a:t>
                </a:r>
                <a:r>
                  <a:rPr lang="en-US" altLang="el-GR" sz="2000" dirty="0" smtClean="0">
                    <a:latin typeface="Trebuchet MS" pitchFamily="34" charset="0"/>
                  </a:rPr>
                  <a:t>         </a:t>
                </a:r>
                <a:r>
                  <a:rPr lang="el-GR" altLang="el-GR" sz="2000" dirty="0" smtClean="0">
                    <a:latin typeface="Trebuchet MS" pitchFamily="34" charset="0"/>
                  </a:rPr>
                  <a:t>  </a:t>
                </a:r>
                <a:r>
                  <a:rPr lang="en-US" altLang="el-GR" sz="2000" dirty="0" smtClean="0">
                    <a:latin typeface="Trebuchet MS" pitchFamily="34" charset="0"/>
                  </a:rPr>
                  <a:t>     </a:t>
                </a:r>
                <a:r>
                  <a:rPr lang="en-US" altLang="el-GR" sz="2000" b="1" dirty="0" smtClean="0">
                    <a:latin typeface="Trebuchet MS" pitchFamily="34" charset="0"/>
                  </a:rPr>
                  <a:t>γ</a:t>
                </a:r>
                <a:r>
                  <a:rPr lang="en-US" altLang="el-GR" sz="2000" b="1" dirty="0">
                    <a:latin typeface="Trebuchet MS" pitchFamily="34" charset="0"/>
                  </a:rPr>
                  <a:t>.  </a:t>
                </a:r>
                <a:r>
                  <a:rPr lang="en-US" altLang="el-GR" sz="2000" dirty="0">
                    <a:latin typeface="Trebuchet MS" pitchFamily="34" charset="0"/>
                  </a:rPr>
                  <a:t>V.</a:t>
                </a:r>
                <a:r>
                  <a:rPr lang="el-GR" altLang="el-GR" sz="2000" dirty="0">
                    <a:latin typeface="Trebuchet MS" pitchFamily="34" charset="0"/>
                  </a:rPr>
                  <a:t>         </a:t>
                </a:r>
                <a:r>
                  <a:rPr lang="en-US" altLang="el-GR" sz="2000" dirty="0" smtClean="0">
                    <a:latin typeface="Trebuchet MS" pitchFamily="34" charset="0"/>
                  </a:rPr>
                  <a:t>           </a:t>
                </a:r>
                <a:r>
                  <a:rPr lang="el-GR" altLang="el-GR" sz="2000" dirty="0" smtClean="0">
                    <a:latin typeface="Trebuchet MS" pitchFamily="34" charset="0"/>
                  </a:rPr>
                  <a:t>  </a:t>
                </a:r>
                <a:r>
                  <a:rPr lang="en-US" altLang="el-GR" sz="2000" b="1" dirty="0">
                    <a:latin typeface="Trebuchet MS" pitchFamily="34" charset="0"/>
                  </a:rPr>
                  <a:t>δ. </a:t>
                </a:r>
                <a:r>
                  <a:rPr lang="en-US" altLang="el-GR" sz="2000" dirty="0">
                    <a:latin typeface="Trebuchet MS" pitchFamily="34" charset="0"/>
                  </a:rPr>
                  <a:t>2V.</a:t>
                </a:r>
                <a:endParaRPr lang="en-US" altLang="el-GR" sz="2000" b="1" dirty="0"/>
              </a:p>
            </p:txBody>
          </p:sp>
        </mc:Choice>
        <mc:Fallback xmlns="">
          <p:sp>
            <p:nvSpPr>
              <p:cNvPr id="38917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00050" y="138112"/>
                <a:ext cx="8060382" cy="2403478"/>
              </a:xfrm>
              <a:prstGeom prst="rect">
                <a:avLst/>
              </a:prstGeom>
              <a:blipFill rotWithShape="1">
                <a:blip r:embed="rId2"/>
                <a:stretch>
                  <a:fillRect l="-832" r="-756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8920" name="Oval 8"/>
          <p:cNvSpPr>
            <a:spLocks noChangeArrowheads="1"/>
          </p:cNvSpPr>
          <p:nvPr/>
        </p:nvSpPr>
        <p:spPr bwMode="auto">
          <a:xfrm>
            <a:off x="2590393" y="2003101"/>
            <a:ext cx="457200" cy="4572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38921" name="Text Box 9"/>
          <p:cNvSpPr txBox="1">
            <a:spLocks noChangeArrowheads="1"/>
          </p:cNvSpPr>
          <p:nvPr/>
        </p:nvSpPr>
        <p:spPr bwMode="auto">
          <a:xfrm>
            <a:off x="457200" y="2924944"/>
            <a:ext cx="8219256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el-GR" sz="2000" b="1" dirty="0" smtClean="0">
                <a:latin typeface="Trebuchet MS" pitchFamily="34" charset="0"/>
              </a:rPr>
              <a:t>2</a:t>
            </a:r>
            <a:r>
              <a:rPr lang="el-GR" altLang="el-GR" sz="2000" b="1" dirty="0" smtClean="0">
                <a:latin typeface="Trebuchet MS" pitchFamily="34" charset="0"/>
              </a:rPr>
              <a:t>.  </a:t>
            </a:r>
            <a:r>
              <a:rPr lang="el-GR" altLang="el-GR" sz="2000" dirty="0">
                <a:latin typeface="Trebuchet MS" pitchFamily="34" charset="0"/>
              </a:rPr>
              <a:t>Αν το δυναμικό σ’ ένα  σημείο Α ηλεκτρικού πεδίου είναι </a:t>
            </a:r>
            <a:r>
              <a:rPr lang="en-US" altLang="el-GR" sz="2000" i="1" dirty="0" smtClean="0">
                <a:latin typeface="Trebuchet MS" pitchFamily="34" charset="0"/>
              </a:rPr>
              <a:t>V</a:t>
            </a:r>
            <a:r>
              <a:rPr lang="en-US" altLang="el-GR" sz="2000" b="1" baseline="-25000" dirty="0" smtClean="0">
                <a:latin typeface="Trebuchet MS" pitchFamily="34" charset="0"/>
              </a:rPr>
              <a:t>A</a:t>
            </a:r>
            <a:r>
              <a:rPr lang="el-GR" altLang="el-GR" sz="2000" b="1" dirty="0" smtClean="0">
                <a:latin typeface="Trebuchet MS" pitchFamily="34" charset="0"/>
              </a:rPr>
              <a:t> </a:t>
            </a:r>
            <a:r>
              <a:rPr lang="el-GR" altLang="el-GR" sz="2000" b="1" dirty="0">
                <a:latin typeface="Trebuchet MS" pitchFamily="34" charset="0"/>
              </a:rPr>
              <a:t>= </a:t>
            </a:r>
            <a:r>
              <a:rPr lang="el-GR" altLang="el-GR" sz="2000" dirty="0">
                <a:latin typeface="Trebuchet MS" pitchFamily="34" charset="0"/>
              </a:rPr>
              <a:t>12</a:t>
            </a:r>
            <a:r>
              <a:rPr lang="en-US" altLang="el-GR" sz="2000" dirty="0">
                <a:latin typeface="Trebuchet MS" pitchFamily="34" charset="0"/>
              </a:rPr>
              <a:t>V</a:t>
            </a:r>
            <a:r>
              <a:rPr lang="el-GR" altLang="el-GR" sz="2000" dirty="0">
                <a:latin typeface="Trebuchet MS" pitchFamily="34" charset="0"/>
              </a:rPr>
              <a:t> και σε κάποιο άλλο σημείο Β είναι </a:t>
            </a:r>
            <a:r>
              <a:rPr lang="en-US" altLang="el-GR" sz="2000" i="1" dirty="0">
                <a:latin typeface="Trebuchet MS" pitchFamily="34" charset="0"/>
              </a:rPr>
              <a:t>V</a:t>
            </a:r>
            <a:r>
              <a:rPr lang="en-US" altLang="el-GR" sz="2000" baseline="-25000" dirty="0">
                <a:latin typeface="Trebuchet MS" pitchFamily="34" charset="0"/>
              </a:rPr>
              <a:t>B</a:t>
            </a:r>
            <a:r>
              <a:rPr lang="el-GR" altLang="el-GR" sz="2000" dirty="0">
                <a:latin typeface="Trebuchet MS" pitchFamily="34" charset="0"/>
              </a:rPr>
              <a:t> = 6</a:t>
            </a:r>
            <a:r>
              <a:rPr lang="en-US" altLang="el-GR" sz="2000" dirty="0">
                <a:latin typeface="Trebuchet MS" pitchFamily="34" charset="0"/>
              </a:rPr>
              <a:t>V</a:t>
            </a:r>
            <a:r>
              <a:rPr lang="el-GR" altLang="el-GR" sz="2000" dirty="0">
                <a:latin typeface="Trebuchet MS" pitchFamily="34" charset="0"/>
              </a:rPr>
              <a:t>, τότε ένα ηλεκτρόνιο </a:t>
            </a:r>
          </a:p>
          <a:p>
            <a:pPr algn="just">
              <a:lnSpc>
                <a:spcPct val="150000"/>
              </a:lnSpc>
            </a:pPr>
            <a:r>
              <a:rPr lang="el-GR" altLang="el-GR" sz="2000" b="1" dirty="0">
                <a:latin typeface="Trebuchet MS" pitchFamily="34" charset="0"/>
              </a:rPr>
              <a:t>α.  </a:t>
            </a:r>
            <a:r>
              <a:rPr lang="el-GR" altLang="el-GR" sz="2000" dirty="0">
                <a:latin typeface="Trebuchet MS" pitchFamily="34" charset="0"/>
              </a:rPr>
              <a:t>θα κινηθεί από το Α στο Β αυθόρμητα.   </a:t>
            </a:r>
          </a:p>
          <a:p>
            <a:pPr algn="just">
              <a:lnSpc>
                <a:spcPct val="150000"/>
              </a:lnSpc>
            </a:pPr>
            <a:r>
              <a:rPr lang="el-GR" altLang="el-GR" sz="2000" b="1" dirty="0">
                <a:latin typeface="Trebuchet MS" pitchFamily="34" charset="0"/>
              </a:rPr>
              <a:t>β.</a:t>
            </a:r>
            <a:r>
              <a:rPr lang="el-GR" altLang="el-GR" sz="2000" dirty="0">
                <a:latin typeface="Trebuchet MS" pitchFamily="34" charset="0"/>
              </a:rPr>
              <a:t> θα κινηθεί από το Α στο Β με την επίδραση του ηλεκτρικού πεδίου.</a:t>
            </a:r>
          </a:p>
          <a:p>
            <a:pPr algn="just">
              <a:lnSpc>
                <a:spcPct val="150000"/>
              </a:lnSpc>
            </a:pPr>
            <a:r>
              <a:rPr lang="el-GR" altLang="el-GR" sz="2000" b="1" dirty="0">
                <a:latin typeface="Trebuchet MS" pitchFamily="34" charset="0"/>
              </a:rPr>
              <a:t>γ.</a:t>
            </a:r>
            <a:r>
              <a:rPr lang="el-GR" altLang="el-GR" sz="2000" dirty="0">
                <a:latin typeface="Trebuchet MS" pitchFamily="34" charset="0"/>
              </a:rPr>
              <a:t>  θα κινηθεί αυθόρμητα από το Β στο Α.</a:t>
            </a:r>
          </a:p>
          <a:p>
            <a:pPr algn="just">
              <a:lnSpc>
                <a:spcPct val="150000"/>
              </a:lnSpc>
            </a:pPr>
            <a:r>
              <a:rPr lang="el-GR" altLang="el-GR" sz="2000" b="1" dirty="0">
                <a:latin typeface="Trebuchet MS" pitchFamily="34" charset="0"/>
              </a:rPr>
              <a:t>δ.</a:t>
            </a:r>
            <a:r>
              <a:rPr lang="el-GR" altLang="el-GR" sz="2000" dirty="0">
                <a:latin typeface="Trebuchet MS" pitchFamily="34" charset="0"/>
              </a:rPr>
              <a:t>  δεν μπορούμε να προβλέψουμε πώς θα κινηθεί.</a:t>
            </a:r>
          </a:p>
        </p:txBody>
      </p:sp>
      <p:sp>
        <p:nvSpPr>
          <p:cNvPr id="38922" name="Oval 10"/>
          <p:cNvSpPr>
            <a:spLocks noChangeArrowheads="1"/>
          </p:cNvSpPr>
          <p:nvPr/>
        </p:nvSpPr>
        <p:spPr bwMode="auto">
          <a:xfrm>
            <a:off x="389164" y="4883747"/>
            <a:ext cx="457200" cy="4572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57855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89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89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89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89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89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89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89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89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7" grpId="0"/>
      <p:bldP spid="38920" grpId="0" animBg="1"/>
      <p:bldP spid="38921" grpId="0"/>
      <p:bldP spid="3892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altLang="el-GR" dirty="0" err="1">
                <a:solidFill>
                  <a:schemeClr val="tx1"/>
                </a:solidFill>
              </a:rPr>
              <a:t>Μερκ</a:t>
            </a:r>
            <a:r>
              <a:rPr lang="el-GR" altLang="el-GR" dirty="0">
                <a:solidFill>
                  <a:schemeClr val="tx1"/>
                </a:solidFill>
              </a:rPr>
              <a:t>. Παναγιωτόπουλος - Φυσικός      </a:t>
            </a:r>
            <a:r>
              <a:rPr lang="el-GR" altLang="el-GR" dirty="0" err="1">
                <a:solidFill>
                  <a:schemeClr val="tx1"/>
                </a:solidFill>
              </a:rPr>
              <a:t>www.merkopanas.blogspot.gr</a:t>
            </a:r>
            <a:endParaRPr lang="el-GR" altLang="el-GR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A8279-C2D3-4B9B-AE83-D623D5641853}" type="slidenum">
              <a:rPr lang="el-GR" altLang="el-GR">
                <a:solidFill>
                  <a:schemeClr val="tx1"/>
                </a:solidFill>
              </a:rPr>
              <a:pPr/>
              <a:t>16</a:t>
            </a:fld>
            <a:endParaRPr lang="el-GR" altLang="el-GR" dirty="0">
              <a:solidFill>
                <a:schemeClr val="tx1"/>
              </a:solidFill>
            </a:endParaRPr>
          </a:p>
        </p:txBody>
      </p:sp>
      <p:sp>
        <p:nvSpPr>
          <p:cNvPr id="39940" name="Text Box 4"/>
          <p:cNvSpPr txBox="1">
            <a:spLocks noChangeArrowheads="1"/>
          </p:cNvSpPr>
          <p:nvPr/>
        </p:nvSpPr>
        <p:spPr bwMode="auto">
          <a:xfrm>
            <a:off x="468313" y="404813"/>
            <a:ext cx="8208143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el-GR" sz="2000" b="1" dirty="0" smtClean="0">
                <a:latin typeface="Trebuchet MS" pitchFamily="34" charset="0"/>
              </a:rPr>
              <a:t>3</a:t>
            </a:r>
            <a:r>
              <a:rPr lang="el-GR" altLang="el-GR" sz="2000" b="1" dirty="0" smtClean="0">
                <a:latin typeface="Trebuchet MS" pitchFamily="34" charset="0"/>
              </a:rPr>
              <a:t>.   </a:t>
            </a:r>
            <a:r>
              <a:rPr lang="el-GR" altLang="el-GR" sz="2000" dirty="0">
                <a:latin typeface="Trebuchet MS" pitchFamily="34" charset="0"/>
              </a:rPr>
              <a:t>Έστω Α και Β δύο σημεία ενός ηλεκτρικού πεδίου, που έχουν δυναμικό  </a:t>
            </a:r>
            <a:r>
              <a:rPr lang="en-US" altLang="el-GR" sz="2000" i="1" dirty="0">
                <a:latin typeface="Trebuchet MS" pitchFamily="34" charset="0"/>
              </a:rPr>
              <a:t>V</a:t>
            </a:r>
            <a:r>
              <a:rPr lang="el-GR" altLang="el-GR" sz="2000" b="1" baseline="-25000" dirty="0" smtClean="0">
                <a:latin typeface="Trebuchet MS" pitchFamily="34" charset="0"/>
              </a:rPr>
              <a:t>Α </a:t>
            </a:r>
            <a:r>
              <a:rPr lang="el-GR" altLang="el-GR" sz="2000" b="1" dirty="0" smtClean="0">
                <a:latin typeface="Trebuchet MS" pitchFamily="34" charset="0"/>
              </a:rPr>
              <a:t>= </a:t>
            </a:r>
            <a:r>
              <a:rPr lang="el-GR" altLang="el-GR" sz="2000" dirty="0" smtClean="0">
                <a:latin typeface="Trebuchet MS" pitchFamily="34" charset="0"/>
              </a:rPr>
              <a:t>20</a:t>
            </a:r>
            <a:r>
              <a:rPr lang="en-US" altLang="el-GR" sz="2000" dirty="0">
                <a:latin typeface="Trebuchet MS" pitchFamily="34" charset="0"/>
              </a:rPr>
              <a:t>V</a:t>
            </a:r>
            <a:r>
              <a:rPr lang="el-GR" altLang="el-GR" sz="2000" dirty="0">
                <a:latin typeface="Trebuchet MS" pitchFamily="34" charset="0"/>
              </a:rPr>
              <a:t> και  </a:t>
            </a:r>
            <a:r>
              <a:rPr lang="en-US" altLang="el-GR" sz="2000" i="1" dirty="0" smtClean="0">
                <a:latin typeface="Trebuchet MS" pitchFamily="34" charset="0"/>
              </a:rPr>
              <a:t>V</a:t>
            </a:r>
            <a:r>
              <a:rPr lang="en-US" altLang="el-GR" sz="2000" b="1" baseline="-25000" dirty="0" smtClean="0">
                <a:latin typeface="Trebuchet MS" pitchFamily="34" charset="0"/>
              </a:rPr>
              <a:t>B</a:t>
            </a:r>
            <a:r>
              <a:rPr lang="el-GR" altLang="el-GR" sz="2000" b="1" baseline="-25000" dirty="0" smtClean="0">
                <a:latin typeface="Trebuchet MS" pitchFamily="34" charset="0"/>
              </a:rPr>
              <a:t> </a:t>
            </a:r>
            <a:r>
              <a:rPr lang="el-GR" altLang="el-GR" sz="2000" b="1" dirty="0" smtClean="0">
                <a:latin typeface="Trebuchet MS" pitchFamily="34" charset="0"/>
              </a:rPr>
              <a:t>= </a:t>
            </a:r>
            <a:r>
              <a:rPr lang="el-GR" altLang="el-GR" sz="2000" b="1" dirty="0">
                <a:latin typeface="Trebuchet MS" pitchFamily="34" charset="0"/>
              </a:rPr>
              <a:t>-</a:t>
            </a:r>
            <a:r>
              <a:rPr lang="el-GR" altLang="el-GR" sz="2000" dirty="0">
                <a:latin typeface="Trebuchet MS" pitchFamily="34" charset="0"/>
              </a:rPr>
              <a:t>10</a:t>
            </a:r>
            <a:r>
              <a:rPr lang="en-US" altLang="el-GR" sz="2000" dirty="0">
                <a:latin typeface="Trebuchet MS" pitchFamily="34" charset="0"/>
              </a:rPr>
              <a:t>V</a:t>
            </a:r>
            <a:r>
              <a:rPr lang="el-GR" altLang="el-GR" sz="2000" dirty="0">
                <a:latin typeface="Trebuchet MS" pitchFamily="34" charset="0"/>
              </a:rPr>
              <a:t>, αντίστοιχα. Σε ποιο από τα δύο σημεία πρέπει να τοποθετήσουμε:  </a:t>
            </a:r>
            <a:endParaRPr lang="en-US" altLang="el-GR" sz="2000" dirty="0">
              <a:latin typeface="Trebuchet MS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n-US" altLang="el-GR" sz="2000" b="1" dirty="0" err="1">
                <a:latin typeface="Trebuchet MS" pitchFamily="34" charset="0"/>
              </a:rPr>
              <a:t>i</a:t>
            </a:r>
            <a:r>
              <a:rPr lang="el-GR" altLang="el-GR" sz="2000" b="1" dirty="0">
                <a:latin typeface="Trebuchet MS" pitchFamily="34" charset="0"/>
              </a:rPr>
              <a:t>) </a:t>
            </a:r>
            <a:r>
              <a:rPr lang="en-US" altLang="el-GR" sz="2000" b="1" dirty="0" smtClean="0">
                <a:latin typeface="Trebuchet MS" pitchFamily="34" charset="0"/>
              </a:rPr>
              <a:t>  </a:t>
            </a:r>
            <a:r>
              <a:rPr lang="el-GR" altLang="el-GR" sz="2000" dirty="0" smtClean="0">
                <a:latin typeface="Trebuchet MS" pitchFamily="34" charset="0"/>
              </a:rPr>
              <a:t>ένα </a:t>
            </a:r>
            <a:r>
              <a:rPr lang="el-GR" altLang="el-GR" sz="2000" dirty="0">
                <a:latin typeface="Trebuchet MS" pitchFamily="34" charset="0"/>
              </a:rPr>
              <a:t>ηλεκτρόνιο, </a:t>
            </a:r>
            <a:r>
              <a:rPr lang="en-US" altLang="el-GR" sz="2000" dirty="0">
                <a:latin typeface="Trebuchet MS" pitchFamily="34" charset="0"/>
              </a:rPr>
              <a:t> </a:t>
            </a:r>
            <a:r>
              <a:rPr lang="en-US" altLang="el-GR" sz="2000" dirty="0" smtClean="0">
                <a:latin typeface="Trebuchet MS" pitchFamily="34" charset="0"/>
              </a:rPr>
              <a:t>                       </a:t>
            </a:r>
            <a:r>
              <a:rPr lang="en-US" altLang="el-GR" sz="2000" b="1" dirty="0">
                <a:latin typeface="Trebuchet MS" pitchFamily="34" charset="0"/>
              </a:rPr>
              <a:t>ii</a:t>
            </a:r>
            <a:r>
              <a:rPr lang="el-GR" altLang="el-GR" sz="2000" b="1" dirty="0">
                <a:latin typeface="Trebuchet MS" pitchFamily="34" charset="0"/>
              </a:rPr>
              <a:t>) </a:t>
            </a:r>
            <a:r>
              <a:rPr lang="en-US" altLang="el-GR" sz="2000" b="1" dirty="0" smtClean="0">
                <a:latin typeface="Trebuchet MS" pitchFamily="34" charset="0"/>
              </a:rPr>
              <a:t>  </a:t>
            </a:r>
            <a:r>
              <a:rPr lang="el-GR" altLang="el-GR" sz="2000" dirty="0" smtClean="0">
                <a:latin typeface="Trebuchet MS" pitchFamily="34" charset="0"/>
              </a:rPr>
              <a:t>ένα </a:t>
            </a:r>
            <a:r>
              <a:rPr lang="el-GR" altLang="el-GR" sz="2000" dirty="0">
                <a:latin typeface="Trebuchet MS" pitchFamily="34" charset="0"/>
              </a:rPr>
              <a:t>πρωτόνιο, </a:t>
            </a:r>
            <a:r>
              <a:rPr lang="en-US" altLang="el-GR" sz="2000" dirty="0">
                <a:latin typeface="Trebuchet MS" pitchFamily="34" charset="0"/>
              </a:rPr>
              <a:t>                           </a:t>
            </a:r>
          </a:p>
          <a:p>
            <a:pPr algn="just">
              <a:lnSpc>
                <a:spcPct val="150000"/>
              </a:lnSpc>
            </a:pPr>
            <a:r>
              <a:rPr lang="el-GR" altLang="el-GR" sz="2000" dirty="0">
                <a:latin typeface="Trebuchet MS" pitchFamily="34" charset="0"/>
              </a:rPr>
              <a:t>ώστε αυτό να κινηθεί αυθόρμητα, με την επίδραση του πεδίου, προς το άλλο σημείο;</a:t>
            </a:r>
          </a:p>
        </p:txBody>
      </p:sp>
      <p:sp>
        <p:nvSpPr>
          <p:cNvPr id="39941" name="Text Box 5"/>
          <p:cNvSpPr txBox="1">
            <a:spLocks noChangeArrowheads="1"/>
          </p:cNvSpPr>
          <p:nvPr/>
        </p:nvSpPr>
        <p:spPr bwMode="auto">
          <a:xfrm>
            <a:off x="386904" y="3356992"/>
            <a:ext cx="8289552" cy="255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ct val="50000"/>
              </a:spcBef>
            </a:pPr>
            <a:r>
              <a:rPr lang="en-US" altLang="el-GR" sz="2000" b="1" dirty="0" smtClean="0">
                <a:latin typeface="Trebuchet MS" pitchFamily="34" charset="0"/>
              </a:rPr>
              <a:t>4</a:t>
            </a:r>
            <a:r>
              <a:rPr lang="el-GR" altLang="el-GR" sz="2000" b="1" dirty="0" smtClean="0">
                <a:latin typeface="Trebuchet MS" pitchFamily="34" charset="0"/>
              </a:rPr>
              <a:t>. </a:t>
            </a:r>
            <a:r>
              <a:rPr lang="el-GR" altLang="el-GR" sz="2000" dirty="0" smtClean="0">
                <a:latin typeface="Trebuchet MS" pitchFamily="34" charset="0"/>
              </a:rPr>
              <a:t>Στα </a:t>
            </a:r>
            <a:r>
              <a:rPr lang="el-GR" altLang="el-GR" sz="2000" dirty="0">
                <a:latin typeface="Trebuchet MS" pitchFamily="34" charset="0"/>
              </a:rPr>
              <a:t>σημεία Κ και Λ ηλεκτροστατικού πεδίου βρίσκονται τα ηλεκτρικά φορτία </a:t>
            </a:r>
            <a:r>
              <a:rPr lang="en-US" altLang="el-GR" sz="2000" i="1" dirty="0" smtClean="0">
                <a:latin typeface="Trebuchet MS" pitchFamily="34" charset="0"/>
              </a:rPr>
              <a:t>Q</a:t>
            </a:r>
            <a:r>
              <a:rPr lang="el-GR" altLang="el-GR" sz="2000" baseline="-25000" dirty="0" smtClean="0">
                <a:latin typeface="Trebuchet MS" pitchFamily="34" charset="0"/>
              </a:rPr>
              <a:t>Κ</a:t>
            </a:r>
            <a:r>
              <a:rPr lang="en-US" altLang="el-GR" sz="2000" baseline="-25000" dirty="0" smtClean="0">
                <a:latin typeface="Trebuchet MS" pitchFamily="34" charset="0"/>
              </a:rPr>
              <a:t> </a:t>
            </a:r>
            <a:r>
              <a:rPr lang="el-GR" altLang="el-GR" sz="2000" b="1" dirty="0" smtClean="0">
                <a:latin typeface="Trebuchet MS" pitchFamily="34" charset="0"/>
              </a:rPr>
              <a:t>=</a:t>
            </a:r>
            <a:r>
              <a:rPr lang="en-US" altLang="el-GR" sz="2000" b="1" dirty="0" smtClean="0">
                <a:latin typeface="Trebuchet MS" pitchFamily="34" charset="0"/>
              </a:rPr>
              <a:t> </a:t>
            </a:r>
            <a:r>
              <a:rPr lang="el-GR" altLang="el-GR" sz="2000" b="1" dirty="0" smtClean="0">
                <a:latin typeface="Trebuchet MS" pitchFamily="34" charset="0"/>
              </a:rPr>
              <a:t>-</a:t>
            </a:r>
            <a:r>
              <a:rPr lang="el-GR" altLang="el-GR" sz="2000" dirty="0">
                <a:latin typeface="Trebuchet MS" pitchFamily="34" charset="0"/>
              </a:rPr>
              <a:t>14μ</a:t>
            </a:r>
            <a:r>
              <a:rPr lang="en-US" altLang="el-GR" sz="2000" dirty="0">
                <a:latin typeface="Trebuchet MS" pitchFamily="34" charset="0"/>
              </a:rPr>
              <a:t>C</a:t>
            </a:r>
            <a:r>
              <a:rPr lang="el-GR" altLang="el-GR" sz="2000" dirty="0">
                <a:latin typeface="Trebuchet MS" pitchFamily="34" charset="0"/>
              </a:rPr>
              <a:t> </a:t>
            </a:r>
            <a:r>
              <a:rPr lang="el-GR" altLang="el-GR" sz="2000" dirty="0" smtClean="0">
                <a:latin typeface="Trebuchet MS" pitchFamily="34" charset="0"/>
              </a:rPr>
              <a:t>και </a:t>
            </a:r>
            <a:r>
              <a:rPr lang="en-US" altLang="el-GR" sz="2000" i="1" dirty="0" smtClean="0">
                <a:latin typeface="Trebuchet MS" pitchFamily="34" charset="0"/>
              </a:rPr>
              <a:t>Q</a:t>
            </a:r>
            <a:r>
              <a:rPr lang="el-GR" altLang="el-GR" sz="2000" baseline="-25000" dirty="0" smtClean="0">
                <a:latin typeface="Trebuchet MS" pitchFamily="34" charset="0"/>
              </a:rPr>
              <a:t>Λ</a:t>
            </a:r>
            <a:r>
              <a:rPr lang="en-US" altLang="el-GR" sz="2000" baseline="-25000" dirty="0" smtClean="0">
                <a:latin typeface="Trebuchet MS" pitchFamily="34" charset="0"/>
              </a:rPr>
              <a:t> </a:t>
            </a:r>
            <a:r>
              <a:rPr lang="el-GR" altLang="el-GR" sz="2000" dirty="0" smtClean="0">
                <a:latin typeface="Trebuchet MS" pitchFamily="34" charset="0"/>
              </a:rPr>
              <a:t>=</a:t>
            </a:r>
            <a:r>
              <a:rPr lang="en-US" altLang="el-GR" sz="2000" dirty="0" smtClean="0">
                <a:latin typeface="Trebuchet MS" pitchFamily="34" charset="0"/>
              </a:rPr>
              <a:t> </a:t>
            </a:r>
            <a:r>
              <a:rPr lang="el-GR" altLang="el-GR" sz="2000" dirty="0" smtClean="0">
                <a:latin typeface="Trebuchet MS" pitchFamily="34" charset="0"/>
              </a:rPr>
              <a:t>4μ</a:t>
            </a:r>
            <a:r>
              <a:rPr lang="en-US" altLang="el-GR" sz="2000" dirty="0">
                <a:latin typeface="Trebuchet MS" pitchFamily="34" charset="0"/>
              </a:rPr>
              <a:t>C</a:t>
            </a:r>
            <a:r>
              <a:rPr lang="el-GR" altLang="el-GR" sz="2000" dirty="0" smtClean="0">
                <a:latin typeface="Trebuchet MS" pitchFamily="34" charset="0"/>
              </a:rPr>
              <a:t>,</a:t>
            </a:r>
            <a:r>
              <a:rPr lang="en-US" altLang="el-GR" sz="2000" dirty="0" smtClean="0">
                <a:latin typeface="Trebuchet MS" pitchFamily="34" charset="0"/>
              </a:rPr>
              <a:t> </a:t>
            </a:r>
            <a:r>
              <a:rPr lang="el-GR" altLang="el-GR" sz="2000" dirty="0" smtClean="0">
                <a:latin typeface="Trebuchet MS" pitchFamily="34" charset="0"/>
              </a:rPr>
              <a:t>αντίστοιχα.</a:t>
            </a:r>
            <a:r>
              <a:rPr lang="en-US" altLang="el-GR" sz="2000" dirty="0" smtClean="0">
                <a:latin typeface="Trebuchet MS" pitchFamily="34" charset="0"/>
              </a:rPr>
              <a:t> </a:t>
            </a:r>
            <a:r>
              <a:rPr lang="el-GR" altLang="el-GR" sz="2000" dirty="0" smtClean="0">
                <a:latin typeface="Trebuchet MS" pitchFamily="34" charset="0"/>
              </a:rPr>
              <a:t>Να </a:t>
            </a:r>
            <a:r>
              <a:rPr lang="el-GR" altLang="el-GR" sz="2000" dirty="0">
                <a:latin typeface="Trebuchet MS" pitchFamily="34" charset="0"/>
              </a:rPr>
              <a:t>υπολογίσετε τη δυναμική ενέργεια του συστήματος των δύο φορτίων </a:t>
            </a:r>
            <a:r>
              <a:rPr lang="en-US" altLang="el-GR" sz="2000" i="1" dirty="0">
                <a:latin typeface="Trebuchet MS" pitchFamily="34" charset="0"/>
              </a:rPr>
              <a:t>Q</a:t>
            </a:r>
            <a:r>
              <a:rPr lang="el-GR" altLang="el-GR" sz="2000" baseline="-25000" dirty="0">
                <a:latin typeface="Trebuchet MS" pitchFamily="34" charset="0"/>
              </a:rPr>
              <a:t>Κ</a:t>
            </a:r>
            <a:r>
              <a:rPr lang="el-GR" altLang="el-GR" sz="2000" dirty="0">
                <a:latin typeface="Trebuchet MS" pitchFamily="34" charset="0"/>
              </a:rPr>
              <a:t> και </a:t>
            </a:r>
            <a:r>
              <a:rPr lang="en-US" altLang="el-GR" sz="2000" i="1" dirty="0">
                <a:latin typeface="Trebuchet MS" pitchFamily="34" charset="0"/>
              </a:rPr>
              <a:t>Q</a:t>
            </a:r>
            <a:r>
              <a:rPr lang="el-GR" altLang="el-GR" sz="2000" baseline="-25000" dirty="0">
                <a:latin typeface="Trebuchet MS" pitchFamily="34" charset="0"/>
              </a:rPr>
              <a:t>Λ</a:t>
            </a:r>
            <a:r>
              <a:rPr lang="el-GR" altLang="el-GR" sz="2000" dirty="0">
                <a:latin typeface="Trebuchet MS" pitchFamily="34" charset="0"/>
              </a:rPr>
              <a:t>. Η απόσταση </a:t>
            </a:r>
            <a:r>
              <a:rPr lang="el-GR" altLang="el-GR" sz="2000" dirty="0" smtClean="0">
                <a:latin typeface="Trebuchet MS" pitchFamily="34" charset="0"/>
              </a:rPr>
              <a:t>ΚΛ</a:t>
            </a:r>
            <a:r>
              <a:rPr lang="en-US" altLang="el-GR" sz="2000" dirty="0" smtClean="0">
                <a:latin typeface="Trebuchet MS" pitchFamily="34" charset="0"/>
              </a:rPr>
              <a:t> </a:t>
            </a:r>
            <a:r>
              <a:rPr lang="el-GR" altLang="el-GR" sz="2000" dirty="0" smtClean="0">
                <a:latin typeface="Trebuchet MS" pitchFamily="34" charset="0"/>
              </a:rPr>
              <a:t>=</a:t>
            </a:r>
            <a:r>
              <a:rPr lang="en-US" altLang="el-GR" sz="2000" dirty="0" smtClean="0">
                <a:latin typeface="Trebuchet MS" pitchFamily="34" charset="0"/>
              </a:rPr>
              <a:t> </a:t>
            </a:r>
            <a:r>
              <a:rPr lang="el-GR" altLang="el-GR" sz="2000" dirty="0" smtClean="0">
                <a:latin typeface="Trebuchet MS" pitchFamily="34" charset="0"/>
              </a:rPr>
              <a:t>10</a:t>
            </a:r>
            <a:r>
              <a:rPr lang="en-US" altLang="el-GR" sz="2000" dirty="0">
                <a:latin typeface="Trebuchet MS" pitchFamily="34" charset="0"/>
              </a:rPr>
              <a:t>cm</a:t>
            </a:r>
            <a:r>
              <a:rPr lang="el-GR" altLang="el-GR" sz="2000" dirty="0">
                <a:latin typeface="Trebuchet MS" pitchFamily="34" charset="0"/>
              </a:rPr>
              <a:t>.                                  </a:t>
            </a:r>
            <a:endParaRPr lang="en-US" altLang="el-GR" sz="2000" dirty="0" smtClean="0">
              <a:latin typeface="Trebuchet MS" pitchFamily="34" charset="0"/>
            </a:endParaRPr>
          </a:p>
          <a:p>
            <a:pPr algn="just">
              <a:lnSpc>
                <a:spcPct val="150000"/>
              </a:lnSpc>
              <a:spcBef>
                <a:spcPct val="50000"/>
              </a:spcBef>
            </a:pPr>
            <a:r>
              <a:rPr lang="el-GR" altLang="el-GR" sz="2000" dirty="0" smtClean="0">
                <a:latin typeface="Trebuchet MS" pitchFamily="34" charset="0"/>
              </a:rPr>
              <a:t>Δίνεται</a:t>
            </a:r>
            <a:r>
              <a:rPr lang="el-GR" altLang="el-GR" sz="2000" dirty="0">
                <a:latin typeface="Trebuchet MS" pitchFamily="34" charset="0"/>
              </a:rPr>
              <a:t>:  </a:t>
            </a:r>
            <a:r>
              <a:rPr lang="en-US" altLang="el-GR" sz="2000" i="1" dirty="0">
                <a:latin typeface="Trebuchet MS" pitchFamily="34" charset="0"/>
              </a:rPr>
              <a:t>k</a:t>
            </a:r>
            <a:r>
              <a:rPr lang="el-GR" altLang="el-GR" sz="2000" dirty="0">
                <a:latin typeface="Trebuchet MS" pitchFamily="34" charset="0"/>
              </a:rPr>
              <a:t> = 9.10</a:t>
            </a:r>
            <a:r>
              <a:rPr lang="el-GR" altLang="el-GR" sz="2000" baseline="30000" dirty="0">
                <a:latin typeface="Trebuchet MS" pitchFamily="34" charset="0"/>
              </a:rPr>
              <a:t>9</a:t>
            </a:r>
            <a:r>
              <a:rPr lang="el-GR" altLang="el-GR" sz="2000" dirty="0">
                <a:latin typeface="Trebuchet MS" pitchFamily="34" charset="0"/>
              </a:rPr>
              <a:t> </a:t>
            </a:r>
            <a:r>
              <a:rPr lang="en-US" altLang="el-GR" sz="2000" dirty="0">
                <a:latin typeface="Trebuchet MS" pitchFamily="34" charset="0"/>
              </a:rPr>
              <a:t>N</a:t>
            </a:r>
            <a:r>
              <a:rPr lang="el-GR" altLang="el-GR" sz="2000" dirty="0">
                <a:latin typeface="Trebuchet MS" pitchFamily="34" charset="0"/>
              </a:rPr>
              <a:t>.</a:t>
            </a:r>
            <a:r>
              <a:rPr lang="en-US" altLang="el-GR" sz="2000" dirty="0">
                <a:latin typeface="Trebuchet MS" pitchFamily="34" charset="0"/>
              </a:rPr>
              <a:t>m</a:t>
            </a:r>
            <a:r>
              <a:rPr lang="el-GR" altLang="el-GR" sz="2000" baseline="30000" dirty="0">
                <a:latin typeface="Trebuchet MS" pitchFamily="34" charset="0"/>
              </a:rPr>
              <a:t>2</a:t>
            </a:r>
            <a:r>
              <a:rPr lang="el-GR" altLang="el-GR" sz="2000" dirty="0">
                <a:latin typeface="Trebuchet MS" pitchFamily="34" charset="0"/>
              </a:rPr>
              <a:t>/</a:t>
            </a:r>
            <a:r>
              <a:rPr lang="en-US" altLang="el-GR" sz="2000" dirty="0">
                <a:latin typeface="Trebuchet MS" pitchFamily="34" charset="0"/>
              </a:rPr>
              <a:t>C</a:t>
            </a:r>
            <a:r>
              <a:rPr lang="el-GR" altLang="el-GR" sz="2000" baseline="30000" dirty="0">
                <a:latin typeface="Trebuchet MS" pitchFamily="34" charset="0"/>
              </a:rPr>
              <a:t>2 </a:t>
            </a:r>
          </a:p>
        </p:txBody>
      </p:sp>
    </p:spTree>
    <p:extLst>
      <p:ext uri="{BB962C8B-B14F-4D97-AF65-F5344CB8AC3E}">
        <p14:creationId xmlns:p14="http://schemas.microsoft.com/office/powerpoint/2010/main" val="3941777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9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9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0" grpId="0"/>
      <p:bldP spid="3994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υποσέλιδου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>
                <a:solidFill>
                  <a:prstClr val="black">
                    <a:tint val="75000"/>
                  </a:prstClr>
                </a:solidFill>
              </a:rPr>
              <a:t>Μερκούρης Παναγιωτόπουλος – Φυσικός    </a:t>
            </a: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www.merkopanas.blogspot.gr</a:t>
            </a: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Θέση αριθμού διαφάνειας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17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Ορθογώνιο 3"/>
          <p:cNvSpPr/>
          <p:nvPr/>
        </p:nvSpPr>
        <p:spPr>
          <a:xfrm>
            <a:off x="827584" y="332656"/>
            <a:ext cx="727280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l-GR" sz="2000" b="1" dirty="0" smtClean="0">
                <a:latin typeface="Trebuchet MS" panose="020B0603020202020204" pitchFamily="34" charset="0"/>
              </a:rPr>
              <a:t>5.  </a:t>
            </a:r>
            <a:r>
              <a:rPr lang="el-GR" sz="2000" dirty="0" smtClean="0">
                <a:latin typeface="Trebuchet MS" panose="020B0603020202020204" pitchFamily="34" charset="0"/>
              </a:rPr>
              <a:t>Το </a:t>
            </a:r>
            <a:r>
              <a:rPr lang="el-GR" sz="2000" dirty="0" err="1">
                <a:latin typeface="Trebuchet MS" panose="020B0603020202020204" pitchFamily="34" charset="0"/>
              </a:rPr>
              <a:t>δυναµικό</a:t>
            </a:r>
            <a:r>
              <a:rPr lang="el-GR" sz="2000" dirty="0">
                <a:latin typeface="Trebuchet MS" panose="020B0603020202020204" pitchFamily="34" charset="0"/>
              </a:rPr>
              <a:t> ενός ηλεκτροστατικού πεδίου σ’ ένα </a:t>
            </a:r>
            <a:r>
              <a:rPr lang="el-GR" sz="2000" dirty="0" err="1">
                <a:latin typeface="Trebuchet MS" panose="020B0603020202020204" pitchFamily="34" charset="0"/>
              </a:rPr>
              <a:t>σηµείο</a:t>
            </a:r>
            <a:r>
              <a:rPr lang="el-GR" sz="2000" dirty="0">
                <a:latin typeface="Trebuchet MS" panose="020B0603020202020204" pitchFamily="34" charset="0"/>
              </a:rPr>
              <a:t> Α είναι </a:t>
            </a:r>
            <a:r>
              <a:rPr lang="el-GR" sz="2000" dirty="0" smtClean="0">
                <a:latin typeface="Trebuchet MS" panose="020B0603020202020204" pitchFamily="34" charset="0"/>
              </a:rPr>
              <a:t>3V </a:t>
            </a:r>
            <a:r>
              <a:rPr lang="el-GR" sz="2000" dirty="0">
                <a:latin typeface="Trebuchet MS" panose="020B0603020202020204" pitchFamily="34" charset="0"/>
              </a:rPr>
              <a:t>και σ’ ένα άλλο </a:t>
            </a:r>
            <a:r>
              <a:rPr lang="el-GR" sz="2000" dirty="0" err="1">
                <a:latin typeface="Trebuchet MS" panose="020B0603020202020204" pitchFamily="34" charset="0"/>
              </a:rPr>
              <a:t>σηµείο</a:t>
            </a:r>
            <a:r>
              <a:rPr lang="el-GR" sz="2000" dirty="0">
                <a:latin typeface="Trebuchet MS" panose="020B0603020202020204" pitchFamily="34" charset="0"/>
              </a:rPr>
              <a:t> Β είναι </a:t>
            </a:r>
            <a:r>
              <a:rPr lang="el-GR" sz="2000" dirty="0" smtClean="0">
                <a:latin typeface="Trebuchet MS" panose="020B0603020202020204" pitchFamily="34" charset="0"/>
              </a:rPr>
              <a:t>21V</a:t>
            </a:r>
            <a:r>
              <a:rPr lang="el-GR" sz="2000" dirty="0">
                <a:latin typeface="Trebuchet MS" panose="020B0603020202020204" pitchFamily="34" charset="0"/>
              </a:rPr>
              <a:t>. Η διαφορά </a:t>
            </a:r>
            <a:r>
              <a:rPr lang="el-GR" sz="2000" dirty="0" err="1">
                <a:latin typeface="Trebuchet MS" panose="020B0603020202020204" pitchFamily="34" charset="0"/>
              </a:rPr>
              <a:t>δυναµικού</a:t>
            </a:r>
            <a:r>
              <a:rPr lang="el-GR" sz="2000" dirty="0">
                <a:latin typeface="Trebuchet MS" panose="020B0603020202020204" pitchFamily="34" charset="0"/>
              </a:rPr>
              <a:t> V</a:t>
            </a:r>
            <a:r>
              <a:rPr lang="el-GR" sz="2000" baseline="-25000" dirty="0">
                <a:latin typeface="Trebuchet MS" panose="020B0603020202020204" pitchFamily="34" charset="0"/>
              </a:rPr>
              <a:t>AB</a:t>
            </a:r>
            <a:r>
              <a:rPr lang="el-GR" sz="2000" dirty="0">
                <a:latin typeface="Trebuchet MS" panose="020B0603020202020204" pitchFamily="34" charset="0"/>
              </a:rPr>
              <a:t> είναι ίση µε</a:t>
            </a:r>
          </a:p>
          <a:p>
            <a:pPr>
              <a:lnSpc>
                <a:spcPct val="150000"/>
              </a:lnSpc>
            </a:pPr>
            <a:r>
              <a:rPr lang="el-GR" sz="2000" b="1" dirty="0" smtClean="0">
                <a:latin typeface="Trebuchet MS" panose="020B0603020202020204" pitchFamily="34" charset="0"/>
              </a:rPr>
              <a:t>α.  </a:t>
            </a:r>
            <a:r>
              <a:rPr lang="el-GR" sz="2000" dirty="0" smtClean="0">
                <a:latin typeface="Trebuchet MS" panose="020B0603020202020204" pitchFamily="34" charset="0"/>
              </a:rPr>
              <a:t>– </a:t>
            </a:r>
            <a:r>
              <a:rPr lang="el-GR" sz="2000" dirty="0">
                <a:latin typeface="Trebuchet MS" panose="020B0603020202020204" pitchFamily="34" charset="0"/>
              </a:rPr>
              <a:t>18 </a:t>
            </a:r>
            <a:r>
              <a:rPr lang="el-GR" sz="2000" dirty="0" smtClean="0">
                <a:latin typeface="Trebuchet MS" panose="020B0603020202020204" pitchFamily="34" charset="0"/>
              </a:rPr>
              <a:t>V.            </a:t>
            </a:r>
            <a:r>
              <a:rPr lang="el-GR" sz="2000" b="1" dirty="0" smtClean="0">
                <a:latin typeface="Trebuchet MS" panose="020B0603020202020204" pitchFamily="34" charset="0"/>
              </a:rPr>
              <a:t>β.  </a:t>
            </a:r>
            <a:r>
              <a:rPr lang="el-GR" sz="2000" dirty="0" smtClean="0">
                <a:latin typeface="Trebuchet MS" panose="020B0603020202020204" pitchFamily="34" charset="0"/>
              </a:rPr>
              <a:t>18 V.            </a:t>
            </a:r>
            <a:r>
              <a:rPr lang="el-GR" sz="2000" b="1" dirty="0" smtClean="0">
                <a:latin typeface="Trebuchet MS" panose="020B0603020202020204" pitchFamily="34" charset="0"/>
              </a:rPr>
              <a:t>γ.  </a:t>
            </a:r>
            <a:r>
              <a:rPr lang="el-GR" sz="2000" dirty="0" smtClean="0">
                <a:latin typeface="Trebuchet MS" panose="020B0603020202020204" pitchFamily="34" charset="0"/>
              </a:rPr>
              <a:t>– </a:t>
            </a:r>
            <a:r>
              <a:rPr lang="el-GR" sz="2000" dirty="0">
                <a:latin typeface="Trebuchet MS" panose="020B0603020202020204" pitchFamily="34" charset="0"/>
              </a:rPr>
              <a:t>24 </a:t>
            </a:r>
            <a:r>
              <a:rPr lang="el-GR" sz="2000" dirty="0" smtClean="0">
                <a:latin typeface="Trebuchet MS" panose="020B0603020202020204" pitchFamily="34" charset="0"/>
              </a:rPr>
              <a:t>V.            </a:t>
            </a:r>
            <a:r>
              <a:rPr lang="el-GR" sz="2000" b="1" dirty="0" smtClean="0">
                <a:latin typeface="Trebuchet MS" panose="020B0603020202020204" pitchFamily="34" charset="0"/>
              </a:rPr>
              <a:t>δ.  </a:t>
            </a:r>
            <a:r>
              <a:rPr lang="el-GR" sz="2000" dirty="0" smtClean="0">
                <a:latin typeface="Trebuchet MS" panose="020B0603020202020204" pitchFamily="34" charset="0"/>
              </a:rPr>
              <a:t>24 </a:t>
            </a:r>
            <a:r>
              <a:rPr lang="el-GR" sz="2000" dirty="0">
                <a:latin typeface="Trebuchet MS" panose="020B0603020202020204" pitchFamily="34" charset="0"/>
              </a:rPr>
              <a:t>V.</a:t>
            </a:r>
          </a:p>
        </p:txBody>
      </p:sp>
      <p:sp>
        <p:nvSpPr>
          <p:cNvPr id="5" name="Oval 10"/>
          <p:cNvSpPr>
            <a:spLocks noChangeArrowheads="1"/>
          </p:cNvSpPr>
          <p:nvPr/>
        </p:nvSpPr>
        <p:spPr bwMode="auto">
          <a:xfrm>
            <a:off x="755576" y="1812136"/>
            <a:ext cx="457200" cy="4572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grpSp>
        <p:nvGrpSpPr>
          <p:cNvPr id="10" name="Ομάδα 9"/>
          <p:cNvGrpSpPr/>
          <p:nvPr/>
        </p:nvGrpSpPr>
        <p:grpSpPr>
          <a:xfrm>
            <a:off x="814620" y="2636912"/>
            <a:ext cx="7056784" cy="3563933"/>
            <a:chOff x="814620" y="2636912"/>
            <a:chExt cx="7056784" cy="3563933"/>
          </a:xfrm>
        </p:grpSpPr>
        <p:sp>
          <p:nvSpPr>
            <p:cNvPr id="7" name="Ορθογώνιο 6"/>
            <p:cNvSpPr/>
            <p:nvPr/>
          </p:nvSpPr>
          <p:spPr>
            <a:xfrm>
              <a:off x="814620" y="2636912"/>
              <a:ext cx="6349668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b="1" dirty="0" smtClean="0">
                  <a:solidFill>
                    <a:srgbClr val="000000"/>
                  </a:solidFill>
                  <a:latin typeface="Trebuchet MS" panose="020B0603020202020204" pitchFamily="34" charset="0"/>
                </a:rPr>
                <a:t>6.  </a:t>
              </a:r>
              <a:r>
                <a:rPr lang="el-GR" dirty="0" smtClean="0">
                  <a:solidFill>
                    <a:srgbClr val="000000"/>
                  </a:solidFill>
                  <a:latin typeface="Trebuchet MS" panose="020B0603020202020204" pitchFamily="34" charset="0"/>
                </a:rPr>
                <a:t>Για </a:t>
              </a:r>
              <a:r>
                <a:rPr lang="el-GR" dirty="0">
                  <a:solidFill>
                    <a:srgbClr val="000000"/>
                  </a:solidFill>
                  <a:latin typeface="Trebuchet MS" panose="020B0603020202020204" pitchFamily="34" charset="0"/>
                </a:rPr>
                <a:t>το </a:t>
              </a:r>
              <a:r>
                <a:rPr lang="el-GR" dirty="0" err="1">
                  <a:solidFill>
                    <a:srgbClr val="000000"/>
                  </a:solidFill>
                  <a:latin typeface="Trebuchet MS" panose="020B0603020202020204" pitchFamily="34" charset="0"/>
                </a:rPr>
                <a:t>οµογενές</a:t>
              </a:r>
              <a:r>
                <a:rPr lang="el-GR" dirty="0">
                  <a:solidFill>
                    <a:srgbClr val="000000"/>
                  </a:solidFill>
                  <a:latin typeface="Trebuchet MS" panose="020B0603020202020204" pitchFamily="34" charset="0"/>
                </a:rPr>
                <a:t> ηλεκτροστατικό πεδίο του </a:t>
              </a:r>
              <a:r>
                <a:rPr lang="el-GR" dirty="0" err="1">
                  <a:solidFill>
                    <a:srgbClr val="000000"/>
                  </a:solidFill>
                  <a:latin typeface="Trebuchet MS" panose="020B0603020202020204" pitchFamily="34" charset="0"/>
                </a:rPr>
                <a:t>σχήµατος</a:t>
              </a:r>
              <a:endParaRPr lang="el-GR" dirty="0">
                <a:latin typeface="Trebuchet MS" panose="020B0603020202020204" pitchFamily="34" charset="0"/>
              </a:endParaRPr>
            </a:p>
          </p:txBody>
        </p:sp>
        <p:pic>
          <p:nvPicPr>
            <p:cNvPr id="8" name="Εικόνα 7"/>
            <p:cNvPicPr>
              <a:picLocks noChangeAspect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50000"/>
                      </a14:imgEffect>
                      <a14:imgEffect>
                        <a14:colorTemperature colorTemp="112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15817" y="3043237"/>
              <a:ext cx="2376264" cy="1051789"/>
            </a:xfrm>
            <a:prstGeom prst="rect">
              <a:avLst/>
            </a:prstGeom>
          </p:spPr>
        </p:pic>
        <p:sp>
          <p:nvSpPr>
            <p:cNvPr id="9" name="Ορθογώνιο 8"/>
            <p:cNvSpPr/>
            <p:nvPr/>
          </p:nvSpPr>
          <p:spPr>
            <a:xfrm>
              <a:off x="814620" y="3984854"/>
              <a:ext cx="7056784" cy="221599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l-GR" b="1" dirty="0" smtClean="0">
                  <a:latin typeface="Trebuchet MS" panose="020B0603020202020204" pitchFamily="34" charset="0"/>
                </a:rPr>
                <a:t>α.  </a:t>
              </a:r>
              <a:r>
                <a:rPr lang="el-GR" i="1" dirty="0" smtClean="0">
                  <a:latin typeface="Trebuchet MS" panose="020B0603020202020204" pitchFamily="34" charset="0"/>
                </a:rPr>
                <a:t>V</a:t>
              </a:r>
              <a:r>
                <a:rPr lang="el-GR" baseline="-25000" dirty="0" smtClean="0">
                  <a:latin typeface="Trebuchet MS" panose="020B0603020202020204" pitchFamily="34" charset="0"/>
                </a:rPr>
                <a:t>Γ</a:t>
              </a:r>
              <a:r>
                <a:rPr lang="el-GR" dirty="0" smtClean="0">
                  <a:latin typeface="Trebuchet MS" panose="020B0603020202020204" pitchFamily="34" charset="0"/>
                </a:rPr>
                <a:t> </a:t>
              </a:r>
              <a:r>
                <a:rPr lang="el-GR" dirty="0">
                  <a:latin typeface="Trebuchet MS" panose="020B0603020202020204" pitchFamily="34" charset="0"/>
                </a:rPr>
                <a:t>- </a:t>
              </a:r>
              <a:r>
                <a:rPr lang="el-GR" i="1" dirty="0">
                  <a:latin typeface="Trebuchet MS" panose="020B0603020202020204" pitchFamily="34" charset="0"/>
                </a:rPr>
                <a:t>V</a:t>
              </a:r>
              <a:r>
                <a:rPr lang="el-GR" baseline="-25000" dirty="0">
                  <a:latin typeface="Trebuchet MS" panose="020B0603020202020204" pitchFamily="34" charset="0"/>
                </a:rPr>
                <a:t>Δ</a:t>
              </a:r>
              <a:r>
                <a:rPr lang="el-GR" dirty="0">
                  <a:latin typeface="Trebuchet MS" panose="020B0603020202020204" pitchFamily="34" charset="0"/>
                </a:rPr>
                <a:t> = 0.</a:t>
              </a:r>
            </a:p>
            <a:p>
              <a:pPr>
                <a:lnSpc>
                  <a:spcPct val="150000"/>
                </a:lnSpc>
              </a:pPr>
              <a:r>
                <a:rPr lang="el-GR" b="1" dirty="0" smtClean="0">
                  <a:latin typeface="Trebuchet MS" panose="020B0603020202020204" pitchFamily="34" charset="0"/>
                </a:rPr>
                <a:t>β.  </a:t>
              </a:r>
              <a:r>
                <a:rPr lang="el-GR" i="1" dirty="0" smtClean="0">
                  <a:latin typeface="Trebuchet MS" panose="020B0603020202020204" pitchFamily="34" charset="0"/>
                </a:rPr>
                <a:t>V</a:t>
              </a:r>
              <a:r>
                <a:rPr lang="el-GR" baseline="-25000" dirty="0" smtClean="0">
                  <a:latin typeface="Trebuchet MS" panose="020B0603020202020204" pitchFamily="34" charset="0"/>
                </a:rPr>
                <a:t>Γ</a:t>
              </a:r>
              <a:r>
                <a:rPr lang="el-GR" dirty="0" smtClean="0">
                  <a:latin typeface="Trebuchet MS" panose="020B0603020202020204" pitchFamily="34" charset="0"/>
                </a:rPr>
                <a:t> </a:t>
              </a:r>
              <a:r>
                <a:rPr lang="el-GR" dirty="0">
                  <a:latin typeface="Trebuchet MS" panose="020B0603020202020204" pitchFamily="34" charset="0"/>
                </a:rPr>
                <a:t>- </a:t>
              </a:r>
              <a:r>
                <a:rPr lang="el-GR" i="1" dirty="0">
                  <a:latin typeface="Trebuchet MS" panose="020B0603020202020204" pitchFamily="34" charset="0"/>
                </a:rPr>
                <a:t>V</a:t>
              </a:r>
              <a:r>
                <a:rPr lang="el-GR" baseline="-25000" dirty="0">
                  <a:latin typeface="Trebuchet MS" panose="020B0603020202020204" pitchFamily="34" charset="0"/>
                </a:rPr>
                <a:t>Δ</a:t>
              </a:r>
              <a:r>
                <a:rPr lang="el-GR" dirty="0">
                  <a:latin typeface="Trebuchet MS" panose="020B0603020202020204" pitchFamily="34" charset="0"/>
                </a:rPr>
                <a:t> &lt; 0.</a:t>
              </a:r>
            </a:p>
            <a:p>
              <a:pPr>
                <a:lnSpc>
                  <a:spcPct val="150000"/>
                </a:lnSpc>
              </a:pPr>
              <a:r>
                <a:rPr lang="el-GR" b="1" dirty="0" smtClean="0">
                  <a:latin typeface="Trebuchet MS" panose="020B0603020202020204" pitchFamily="34" charset="0"/>
                </a:rPr>
                <a:t>γ.  </a:t>
              </a:r>
              <a:r>
                <a:rPr lang="el-GR" i="1" dirty="0" smtClean="0">
                  <a:latin typeface="Trebuchet MS" panose="020B0603020202020204" pitchFamily="34" charset="0"/>
                </a:rPr>
                <a:t>V</a:t>
              </a:r>
              <a:r>
                <a:rPr lang="el-GR" baseline="-25000" dirty="0" smtClean="0">
                  <a:latin typeface="Trebuchet MS" panose="020B0603020202020204" pitchFamily="34" charset="0"/>
                </a:rPr>
                <a:t>Γ</a:t>
              </a:r>
              <a:r>
                <a:rPr lang="el-GR" dirty="0" smtClean="0">
                  <a:latin typeface="Trebuchet MS" panose="020B0603020202020204" pitchFamily="34" charset="0"/>
                </a:rPr>
                <a:t> </a:t>
              </a:r>
              <a:r>
                <a:rPr lang="el-GR" dirty="0">
                  <a:latin typeface="Trebuchet MS" panose="020B0603020202020204" pitchFamily="34" charset="0"/>
                </a:rPr>
                <a:t>- </a:t>
              </a:r>
              <a:r>
                <a:rPr lang="el-GR" i="1" dirty="0">
                  <a:latin typeface="Trebuchet MS" panose="020B0603020202020204" pitchFamily="34" charset="0"/>
                </a:rPr>
                <a:t>V</a:t>
              </a:r>
              <a:r>
                <a:rPr lang="el-GR" baseline="-25000" dirty="0">
                  <a:latin typeface="Trebuchet MS" panose="020B0603020202020204" pitchFamily="34" charset="0"/>
                </a:rPr>
                <a:t>Δ</a:t>
              </a:r>
              <a:r>
                <a:rPr lang="el-GR" dirty="0">
                  <a:latin typeface="Trebuchet MS" panose="020B0603020202020204" pitchFamily="34" charset="0"/>
                </a:rPr>
                <a:t> &gt; 0.</a:t>
              </a:r>
            </a:p>
            <a:p>
              <a:pPr algn="just">
                <a:lnSpc>
                  <a:spcPct val="150000"/>
                </a:lnSpc>
              </a:pPr>
              <a:r>
                <a:rPr lang="el-GR" b="1" dirty="0" smtClean="0">
                  <a:latin typeface="Trebuchet MS" panose="020B0603020202020204" pitchFamily="34" charset="0"/>
                </a:rPr>
                <a:t>δ.  </a:t>
              </a:r>
              <a:r>
                <a:rPr lang="el-GR" dirty="0" smtClean="0">
                  <a:latin typeface="Trebuchet MS" panose="020B0603020202020204" pitchFamily="34" charset="0"/>
                </a:rPr>
                <a:t>το </a:t>
              </a:r>
              <a:r>
                <a:rPr lang="el-GR" dirty="0" err="1">
                  <a:latin typeface="Trebuchet MS" panose="020B0603020202020204" pitchFamily="34" charset="0"/>
                </a:rPr>
                <a:t>πρόσηµο</a:t>
              </a:r>
              <a:r>
                <a:rPr lang="el-GR" dirty="0">
                  <a:latin typeface="Trebuchet MS" panose="020B0603020202020204" pitchFamily="34" charset="0"/>
                </a:rPr>
                <a:t> της διαφοράς </a:t>
              </a:r>
              <a:r>
                <a:rPr lang="el-GR" i="1" dirty="0" smtClean="0">
                  <a:latin typeface="Trebuchet MS" panose="020B0603020202020204" pitchFamily="34" charset="0"/>
                </a:rPr>
                <a:t>V</a:t>
              </a:r>
              <a:r>
                <a:rPr lang="el-GR" baseline="-25000" dirty="0" smtClean="0">
                  <a:latin typeface="Trebuchet MS" panose="020B0603020202020204" pitchFamily="34" charset="0"/>
                </a:rPr>
                <a:t>Γ </a:t>
              </a:r>
              <a:r>
                <a:rPr lang="el-GR" dirty="0" smtClean="0">
                  <a:latin typeface="Trebuchet MS" panose="020B0603020202020204" pitchFamily="34" charset="0"/>
                </a:rPr>
                <a:t>– </a:t>
              </a:r>
              <a:r>
                <a:rPr lang="el-GR" i="1" dirty="0" smtClean="0">
                  <a:latin typeface="Trebuchet MS" panose="020B0603020202020204" pitchFamily="34" charset="0"/>
                </a:rPr>
                <a:t>V</a:t>
              </a:r>
              <a:r>
                <a:rPr lang="el-GR" baseline="-25000" dirty="0" smtClean="0">
                  <a:latin typeface="Trebuchet MS" panose="020B0603020202020204" pitchFamily="34" charset="0"/>
                </a:rPr>
                <a:t>Δ</a:t>
              </a:r>
              <a:r>
                <a:rPr lang="el-GR" dirty="0" smtClean="0">
                  <a:latin typeface="Trebuchet MS" panose="020B0603020202020204" pitchFamily="34" charset="0"/>
                </a:rPr>
                <a:t> εξαρτάται </a:t>
              </a:r>
              <a:r>
                <a:rPr lang="el-GR" dirty="0">
                  <a:latin typeface="Trebuchet MS" panose="020B0603020202020204" pitchFamily="34" charset="0"/>
                </a:rPr>
                <a:t>από </a:t>
              </a:r>
              <a:r>
                <a:rPr lang="el-GR" dirty="0" smtClean="0">
                  <a:latin typeface="Trebuchet MS" panose="020B0603020202020204" pitchFamily="34" charset="0"/>
                </a:rPr>
                <a:t>το </a:t>
              </a:r>
              <a:r>
                <a:rPr lang="el-GR" dirty="0" err="1" smtClean="0">
                  <a:latin typeface="Trebuchet MS" panose="020B0603020202020204" pitchFamily="34" charset="0"/>
                </a:rPr>
                <a:t>πρόσηµο</a:t>
              </a:r>
              <a:r>
                <a:rPr lang="el-GR" dirty="0" smtClean="0">
                  <a:latin typeface="Trebuchet MS" panose="020B0603020202020204" pitchFamily="34" charset="0"/>
                </a:rPr>
                <a:t> </a:t>
              </a:r>
              <a:r>
                <a:rPr lang="el-GR" dirty="0">
                  <a:latin typeface="Trebuchet MS" panose="020B0603020202020204" pitchFamily="34" charset="0"/>
                </a:rPr>
                <a:t>του φορτίου που µ</a:t>
              </a:r>
              <a:r>
                <a:rPr lang="el-GR" dirty="0" err="1">
                  <a:latin typeface="Trebuchet MS" panose="020B0603020202020204" pitchFamily="34" charset="0"/>
                </a:rPr>
                <a:t>ετακινείται</a:t>
              </a:r>
              <a:r>
                <a:rPr lang="el-GR" dirty="0">
                  <a:latin typeface="Trebuchet MS" panose="020B0603020202020204" pitchFamily="34" charset="0"/>
                </a:rPr>
                <a:t> από το </a:t>
              </a:r>
              <a:r>
                <a:rPr lang="el-GR" dirty="0" err="1">
                  <a:latin typeface="Trebuchet MS" panose="020B0603020202020204" pitchFamily="34" charset="0"/>
                </a:rPr>
                <a:t>σηµείο</a:t>
              </a:r>
              <a:r>
                <a:rPr lang="el-GR" dirty="0">
                  <a:latin typeface="Trebuchet MS" panose="020B0603020202020204" pitchFamily="34" charset="0"/>
                </a:rPr>
                <a:t> </a:t>
              </a:r>
              <a:r>
                <a:rPr lang="el-GR" dirty="0" smtClean="0">
                  <a:latin typeface="Trebuchet MS" panose="020B0603020202020204" pitchFamily="34" charset="0"/>
                </a:rPr>
                <a:t>Γ στο </a:t>
              </a:r>
              <a:r>
                <a:rPr lang="el-GR" dirty="0" err="1">
                  <a:latin typeface="Trebuchet MS" panose="020B0603020202020204" pitchFamily="34" charset="0"/>
                </a:rPr>
                <a:t>σηµείο</a:t>
              </a:r>
              <a:r>
                <a:rPr lang="el-GR" dirty="0">
                  <a:latin typeface="Trebuchet MS" panose="020B0603020202020204" pitchFamily="34" charset="0"/>
                </a:rPr>
                <a:t> Δ.</a:t>
              </a:r>
            </a:p>
          </p:txBody>
        </p:sp>
      </p:grpSp>
      <p:sp>
        <p:nvSpPr>
          <p:cNvPr id="11" name="Oval 10"/>
          <p:cNvSpPr>
            <a:spLocks noChangeArrowheads="1"/>
          </p:cNvSpPr>
          <p:nvPr/>
        </p:nvSpPr>
        <p:spPr bwMode="auto">
          <a:xfrm>
            <a:off x="755576" y="4864249"/>
            <a:ext cx="457200" cy="4572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57732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11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υποσέλιδου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>
                <a:solidFill>
                  <a:prstClr val="black">
                    <a:tint val="75000"/>
                  </a:prstClr>
                </a:solidFill>
              </a:rPr>
              <a:t>Μερκούρης Παναγιωτόπουλος – Φυσικός    </a:t>
            </a: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www.merkopanas.blogspot.gr</a:t>
            </a: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Θέση αριθμού διαφάνειας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18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Oval 10"/>
          <p:cNvSpPr>
            <a:spLocks noChangeArrowheads="1"/>
          </p:cNvSpPr>
          <p:nvPr/>
        </p:nvSpPr>
        <p:spPr bwMode="auto">
          <a:xfrm>
            <a:off x="614553" y="5147434"/>
            <a:ext cx="457200" cy="4572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grpSp>
        <p:nvGrpSpPr>
          <p:cNvPr id="9" name="Ομάδα 8"/>
          <p:cNvGrpSpPr/>
          <p:nvPr/>
        </p:nvGrpSpPr>
        <p:grpSpPr>
          <a:xfrm>
            <a:off x="621904" y="116632"/>
            <a:ext cx="8064896" cy="5488002"/>
            <a:chOff x="621904" y="116632"/>
            <a:chExt cx="8064896" cy="5488002"/>
          </a:xfrm>
        </p:grpSpPr>
        <p:grpSp>
          <p:nvGrpSpPr>
            <p:cNvPr id="6" name="Ομάδα 5"/>
            <p:cNvGrpSpPr/>
            <p:nvPr/>
          </p:nvGrpSpPr>
          <p:grpSpPr>
            <a:xfrm>
              <a:off x="621904" y="116632"/>
              <a:ext cx="8064896" cy="5488002"/>
              <a:chOff x="621904" y="116632"/>
              <a:chExt cx="8064896" cy="5488002"/>
            </a:xfrm>
          </p:grpSpPr>
          <p:pic>
            <p:nvPicPr>
              <p:cNvPr id="4" name="Εικόνα 3"/>
              <p:cNvPicPr>
                <a:picLocks noChangeAspect="1"/>
              </p:cNvPicPr>
              <p:nvPr/>
            </p:nvPicPr>
            <p:blipFill>
              <a:blip r:embed="rId2">
                <a:clrChange>
                  <a:clrFrom>
                    <a:srgbClr val="F6F6F6"/>
                  </a:clrFrom>
                  <a:clrTo>
                    <a:srgbClr val="F6F6F6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115567" y="116632"/>
                <a:ext cx="2472446" cy="1656184"/>
              </a:xfrm>
              <a:prstGeom prst="rect">
                <a:avLst/>
              </a:prstGeom>
            </p:spPr>
          </p:pic>
          <p:sp>
            <p:nvSpPr>
              <p:cNvPr id="5" name="Ορθογώνιο 4"/>
              <p:cNvSpPr/>
              <p:nvPr/>
            </p:nvSpPr>
            <p:spPr>
              <a:xfrm>
                <a:off x="621904" y="1772816"/>
                <a:ext cx="8064896" cy="383181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50000"/>
                  </a:lnSpc>
                </a:pPr>
                <a:r>
                  <a:rPr lang="el-GR" dirty="0">
                    <a:latin typeface="Trebuchet MS" panose="020B0603020202020204" pitchFamily="34" charset="0"/>
                  </a:rPr>
                  <a:t>Ένα ακίνητο σημειακό ηλεκτρικό φορτίο </a:t>
                </a:r>
                <a:r>
                  <a:rPr lang="el-GR" i="1" dirty="0">
                    <a:latin typeface="Trebuchet MS" panose="020B0603020202020204" pitchFamily="34" charset="0"/>
                  </a:rPr>
                  <a:t>Q</a:t>
                </a:r>
                <a:r>
                  <a:rPr lang="el-GR" dirty="0">
                    <a:latin typeface="Trebuchet MS" panose="020B0603020202020204" pitchFamily="34" charset="0"/>
                  </a:rPr>
                  <a:t>, δημιουργεί γύρω του ηλεκτροστατικό πεδίο. Στο παραπάνω διάγραμμα φαίνεται πως μεταβάλλεται το δυναμικό του πεδίου σε συνάρτηση με την απόσταση </a:t>
                </a:r>
                <a:r>
                  <a:rPr lang="el-GR" i="1" dirty="0">
                    <a:latin typeface="Trebuchet MS" panose="020B0603020202020204" pitchFamily="34" charset="0"/>
                  </a:rPr>
                  <a:t>r</a:t>
                </a:r>
                <a:r>
                  <a:rPr lang="el-GR" dirty="0">
                    <a:latin typeface="Trebuchet MS" panose="020B0603020202020204" pitchFamily="34" charset="0"/>
                  </a:rPr>
                  <a:t> από το φορτίο </a:t>
                </a:r>
                <a:r>
                  <a:rPr lang="el-GR" i="1" dirty="0" smtClean="0">
                    <a:latin typeface="Trebuchet MS" panose="020B0603020202020204" pitchFamily="34" charset="0"/>
                  </a:rPr>
                  <a:t>Q</a:t>
                </a:r>
                <a:r>
                  <a:rPr lang="el-GR" dirty="0" smtClean="0">
                    <a:latin typeface="Trebuchet MS" panose="020B0603020202020204" pitchFamily="34" charset="0"/>
                  </a:rPr>
                  <a:t>. Δύο </a:t>
                </a:r>
                <a:r>
                  <a:rPr lang="el-GR" dirty="0">
                    <a:latin typeface="Trebuchet MS" panose="020B0603020202020204" pitchFamily="34" charset="0"/>
                  </a:rPr>
                  <a:t>σημεία Α και Β αυτού του πεδίου απέχουν αποστάσεις </a:t>
                </a:r>
                <a:r>
                  <a:rPr lang="el-GR" i="1" dirty="0" err="1">
                    <a:latin typeface="Trebuchet MS" panose="020B0603020202020204" pitchFamily="34" charset="0"/>
                  </a:rPr>
                  <a:t>r</a:t>
                </a:r>
                <a:r>
                  <a:rPr lang="el-GR" baseline="-25000" dirty="0" err="1">
                    <a:latin typeface="Trebuchet MS" panose="020B0603020202020204" pitchFamily="34" charset="0"/>
                  </a:rPr>
                  <a:t>Α</a:t>
                </a:r>
                <a:r>
                  <a:rPr lang="el-GR" dirty="0">
                    <a:latin typeface="Trebuchet MS" panose="020B0603020202020204" pitchFamily="34" charset="0"/>
                  </a:rPr>
                  <a:t> και </a:t>
                </a:r>
                <a:r>
                  <a:rPr lang="el-GR" i="1" dirty="0" err="1">
                    <a:latin typeface="Trebuchet MS" panose="020B0603020202020204" pitchFamily="34" charset="0"/>
                  </a:rPr>
                  <a:t>r</a:t>
                </a:r>
                <a:r>
                  <a:rPr lang="el-GR" baseline="-25000" dirty="0" err="1">
                    <a:latin typeface="Trebuchet MS" panose="020B0603020202020204" pitchFamily="34" charset="0"/>
                  </a:rPr>
                  <a:t>Β</a:t>
                </a:r>
                <a:r>
                  <a:rPr lang="el-GR" dirty="0">
                    <a:latin typeface="Trebuchet MS" panose="020B0603020202020204" pitchFamily="34" charset="0"/>
                  </a:rPr>
                  <a:t> αντίστοιχα από το φορτίο </a:t>
                </a:r>
                <a:r>
                  <a:rPr lang="el-GR" i="1" dirty="0">
                    <a:latin typeface="Trebuchet MS" panose="020B0603020202020204" pitchFamily="34" charset="0"/>
                  </a:rPr>
                  <a:t>Q</a:t>
                </a:r>
                <a:r>
                  <a:rPr lang="el-GR" dirty="0">
                    <a:latin typeface="Trebuchet MS" panose="020B0603020202020204" pitchFamily="34" charset="0"/>
                  </a:rPr>
                  <a:t> και για τις αποστάσεις αυτές ισχύει ότι </a:t>
                </a:r>
                <a:r>
                  <a:rPr lang="el-GR" dirty="0" smtClean="0">
                    <a:latin typeface="Trebuchet MS" panose="020B0603020202020204" pitchFamily="34" charset="0"/>
                  </a:rPr>
                  <a:t>     </a:t>
                </a:r>
                <a:r>
                  <a:rPr lang="el-GR" i="1" dirty="0" err="1" smtClean="0">
                    <a:latin typeface="Trebuchet MS" panose="020B0603020202020204" pitchFamily="34" charset="0"/>
                  </a:rPr>
                  <a:t>r</a:t>
                </a:r>
                <a:r>
                  <a:rPr lang="el-GR" baseline="-25000" dirty="0" err="1" smtClean="0">
                    <a:latin typeface="Trebuchet MS" panose="020B0603020202020204" pitchFamily="34" charset="0"/>
                  </a:rPr>
                  <a:t>Β</a:t>
                </a:r>
                <a:r>
                  <a:rPr lang="el-GR" dirty="0" smtClean="0">
                    <a:latin typeface="Trebuchet MS" panose="020B0603020202020204" pitchFamily="34" charset="0"/>
                  </a:rPr>
                  <a:t> </a:t>
                </a:r>
                <a:r>
                  <a:rPr lang="el-GR" dirty="0">
                    <a:latin typeface="Trebuchet MS" panose="020B0603020202020204" pitchFamily="34" charset="0"/>
                  </a:rPr>
                  <a:t>&gt; </a:t>
                </a:r>
                <a:r>
                  <a:rPr lang="el-GR" i="1" dirty="0" err="1" smtClean="0">
                    <a:latin typeface="Trebuchet MS" panose="020B0603020202020204" pitchFamily="34" charset="0"/>
                  </a:rPr>
                  <a:t>r</a:t>
                </a:r>
                <a:r>
                  <a:rPr lang="el-GR" baseline="-25000" dirty="0" err="1" smtClean="0">
                    <a:latin typeface="Trebuchet MS" panose="020B0603020202020204" pitchFamily="34" charset="0"/>
                  </a:rPr>
                  <a:t>Α</a:t>
                </a:r>
                <a:r>
                  <a:rPr lang="el-GR" dirty="0" smtClean="0">
                    <a:latin typeface="Trebuchet MS" panose="020B0603020202020204" pitchFamily="34" charset="0"/>
                  </a:rPr>
                  <a:t>. Αν </a:t>
                </a:r>
                <a:r>
                  <a:rPr lang="el-GR" i="1" dirty="0">
                    <a:latin typeface="Trebuchet MS" panose="020B0603020202020204" pitchFamily="34" charset="0"/>
                  </a:rPr>
                  <a:t>V</a:t>
                </a:r>
                <a:r>
                  <a:rPr lang="el-GR" baseline="-25000" dirty="0">
                    <a:latin typeface="Trebuchet MS" panose="020B0603020202020204" pitchFamily="34" charset="0"/>
                  </a:rPr>
                  <a:t>Α</a:t>
                </a:r>
                <a:r>
                  <a:rPr lang="el-GR" dirty="0">
                    <a:latin typeface="Trebuchet MS" panose="020B0603020202020204" pitchFamily="34" charset="0"/>
                  </a:rPr>
                  <a:t>, </a:t>
                </a:r>
                <a:r>
                  <a:rPr lang="el-GR" i="1" dirty="0">
                    <a:latin typeface="Trebuchet MS" panose="020B0603020202020204" pitchFamily="34" charset="0"/>
                  </a:rPr>
                  <a:t>V</a:t>
                </a:r>
                <a:r>
                  <a:rPr lang="el-GR" baseline="-25000" dirty="0">
                    <a:latin typeface="Trebuchet MS" panose="020B0603020202020204" pitchFamily="34" charset="0"/>
                  </a:rPr>
                  <a:t>Β</a:t>
                </a:r>
                <a:r>
                  <a:rPr lang="el-GR" dirty="0">
                    <a:latin typeface="Trebuchet MS" panose="020B0603020202020204" pitchFamily="34" charset="0"/>
                  </a:rPr>
                  <a:t> τα δυναμικά του ηλεκτροστατικού πεδίου στα σημεία Α και Β, ισχύει:</a:t>
                </a:r>
              </a:p>
              <a:p>
                <a:pPr algn="just">
                  <a:lnSpc>
                    <a:spcPct val="150000"/>
                  </a:lnSpc>
                </a:pPr>
                <a:r>
                  <a:rPr lang="el-GR" b="1" dirty="0" smtClean="0">
                    <a:latin typeface="Trebuchet MS" panose="020B0603020202020204" pitchFamily="34" charset="0"/>
                  </a:rPr>
                  <a:t>α.  </a:t>
                </a:r>
                <a:r>
                  <a:rPr lang="el-GR" i="1" dirty="0" smtClean="0">
                    <a:latin typeface="Trebuchet MS" panose="020B0603020202020204" pitchFamily="34" charset="0"/>
                  </a:rPr>
                  <a:t>V</a:t>
                </a:r>
                <a:r>
                  <a:rPr lang="el-GR" baseline="-25000" dirty="0" smtClean="0">
                    <a:latin typeface="Trebuchet MS" panose="020B0603020202020204" pitchFamily="34" charset="0"/>
                  </a:rPr>
                  <a:t>Α</a:t>
                </a:r>
                <a:r>
                  <a:rPr lang="el-GR" dirty="0" smtClean="0">
                    <a:latin typeface="Trebuchet MS" panose="020B0603020202020204" pitchFamily="34" charset="0"/>
                  </a:rPr>
                  <a:t> </a:t>
                </a:r>
                <a:r>
                  <a:rPr lang="el-GR" dirty="0">
                    <a:latin typeface="Trebuchet MS" panose="020B0603020202020204" pitchFamily="34" charset="0"/>
                  </a:rPr>
                  <a:t>&gt; </a:t>
                </a:r>
                <a:r>
                  <a:rPr lang="el-GR" i="1" dirty="0">
                    <a:latin typeface="Trebuchet MS" panose="020B0603020202020204" pitchFamily="34" charset="0"/>
                  </a:rPr>
                  <a:t>V</a:t>
                </a:r>
                <a:r>
                  <a:rPr lang="el-GR" baseline="-25000" dirty="0">
                    <a:latin typeface="Trebuchet MS" panose="020B0603020202020204" pitchFamily="34" charset="0"/>
                  </a:rPr>
                  <a:t>Β</a:t>
                </a:r>
                <a:r>
                  <a:rPr lang="el-GR" dirty="0">
                    <a:latin typeface="Trebuchet MS" panose="020B0603020202020204" pitchFamily="34" charset="0"/>
                  </a:rPr>
                  <a:t> </a:t>
                </a:r>
                <a:r>
                  <a:rPr lang="el-GR" dirty="0" smtClean="0">
                    <a:latin typeface="Trebuchet MS" panose="020B0603020202020204" pitchFamily="34" charset="0"/>
                  </a:rPr>
                  <a:t>.                     </a:t>
                </a:r>
                <a:r>
                  <a:rPr lang="el-GR" b="1" dirty="0" smtClean="0">
                    <a:latin typeface="Trebuchet MS" panose="020B0603020202020204" pitchFamily="34" charset="0"/>
                  </a:rPr>
                  <a:t>β.  </a:t>
                </a:r>
                <a:r>
                  <a:rPr lang="el-GR" i="1" dirty="0" smtClean="0">
                    <a:latin typeface="Trebuchet MS" panose="020B0603020202020204" pitchFamily="34" charset="0"/>
                  </a:rPr>
                  <a:t>V</a:t>
                </a:r>
                <a:r>
                  <a:rPr lang="el-GR" baseline="-25000" dirty="0" smtClean="0">
                    <a:latin typeface="Trebuchet MS" panose="020B0603020202020204" pitchFamily="34" charset="0"/>
                  </a:rPr>
                  <a:t>Β</a:t>
                </a:r>
                <a:r>
                  <a:rPr lang="el-GR" dirty="0" smtClean="0">
                    <a:latin typeface="Trebuchet MS" panose="020B0603020202020204" pitchFamily="34" charset="0"/>
                  </a:rPr>
                  <a:t> </a:t>
                </a:r>
                <a:r>
                  <a:rPr lang="el-GR" dirty="0">
                    <a:latin typeface="Trebuchet MS" panose="020B0603020202020204" pitchFamily="34" charset="0"/>
                  </a:rPr>
                  <a:t>= </a:t>
                </a:r>
                <a:r>
                  <a:rPr lang="el-GR" i="1" dirty="0">
                    <a:latin typeface="Trebuchet MS" panose="020B0603020202020204" pitchFamily="34" charset="0"/>
                  </a:rPr>
                  <a:t>V</a:t>
                </a:r>
                <a:r>
                  <a:rPr lang="el-GR" baseline="-25000" dirty="0">
                    <a:latin typeface="Trebuchet MS" panose="020B0603020202020204" pitchFamily="34" charset="0"/>
                  </a:rPr>
                  <a:t>Α</a:t>
                </a:r>
                <a:r>
                  <a:rPr lang="el-GR" dirty="0">
                    <a:latin typeface="Trebuchet MS" panose="020B0603020202020204" pitchFamily="34" charset="0"/>
                  </a:rPr>
                  <a:t>.</a:t>
                </a:r>
              </a:p>
              <a:p>
                <a:pPr algn="just">
                  <a:lnSpc>
                    <a:spcPct val="150000"/>
                  </a:lnSpc>
                </a:pPr>
                <a:r>
                  <a:rPr lang="el-GR" b="1" dirty="0" smtClean="0">
                    <a:latin typeface="Trebuchet MS" panose="020B0603020202020204" pitchFamily="34" charset="0"/>
                  </a:rPr>
                  <a:t>γ.  </a:t>
                </a:r>
                <a:r>
                  <a:rPr lang="el-GR" i="1" dirty="0" smtClean="0">
                    <a:latin typeface="Trebuchet MS" panose="020B0603020202020204" pitchFamily="34" charset="0"/>
                  </a:rPr>
                  <a:t>V</a:t>
                </a:r>
                <a:r>
                  <a:rPr lang="el-GR" baseline="-25000" dirty="0" smtClean="0">
                    <a:latin typeface="Trebuchet MS" panose="020B0603020202020204" pitchFamily="34" charset="0"/>
                  </a:rPr>
                  <a:t>Β </a:t>
                </a:r>
                <a:r>
                  <a:rPr lang="el-GR" dirty="0">
                    <a:latin typeface="Trebuchet MS" panose="020B0603020202020204" pitchFamily="34" charset="0"/>
                  </a:rPr>
                  <a:t>&gt; </a:t>
                </a:r>
                <a:r>
                  <a:rPr lang="el-GR" i="1" dirty="0" smtClean="0">
                    <a:latin typeface="Trebuchet MS" panose="020B0603020202020204" pitchFamily="34" charset="0"/>
                  </a:rPr>
                  <a:t>V</a:t>
                </a:r>
                <a:r>
                  <a:rPr lang="el-GR" baseline="-25000" dirty="0" smtClean="0">
                    <a:latin typeface="Trebuchet MS" panose="020B0603020202020204" pitchFamily="34" charset="0"/>
                  </a:rPr>
                  <a:t>Α</a:t>
                </a:r>
                <a:r>
                  <a:rPr lang="el-GR" dirty="0" smtClean="0">
                    <a:latin typeface="Trebuchet MS" panose="020B0603020202020204" pitchFamily="34" charset="0"/>
                  </a:rPr>
                  <a:t>.                       </a:t>
                </a:r>
                <a:r>
                  <a:rPr lang="el-GR" b="1" dirty="0" smtClean="0">
                    <a:latin typeface="Trebuchet MS" panose="020B0603020202020204" pitchFamily="34" charset="0"/>
                  </a:rPr>
                  <a:t>δ.  </a:t>
                </a:r>
                <a:r>
                  <a:rPr lang="el-GR" dirty="0" smtClean="0">
                    <a:latin typeface="Trebuchet MS" panose="020B0603020202020204" pitchFamily="34" charset="0"/>
                  </a:rPr>
                  <a:t>Το </a:t>
                </a:r>
                <a:r>
                  <a:rPr lang="el-GR" dirty="0">
                    <a:latin typeface="Trebuchet MS" panose="020B0603020202020204" pitchFamily="34" charset="0"/>
                  </a:rPr>
                  <a:t>μέτρο </a:t>
                </a:r>
                <a:r>
                  <a:rPr lang="el-GR" i="1" dirty="0">
                    <a:latin typeface="Trebuchet MS" panose="020B0603020202020204" pitchFamily="34" charset="0"/>
                  </a:rPr>
                  <a:t>V</a:t>
                </a:r>
                <a:r>
                  <a:rPr lang="el-GR" baseline="-25000" dirty="0">
                    <a:latin typeface="Trebuchet MS" panose="020B0603020202020204" pitchFamily="34" charset="0"/>
                  </a:rPr>
                  <a:t>Β</a:t>
                </a:r>
                <a:r>
                  <a:rPr lang="el-GR" dirty="0">
                    <a:latin typeface="Trebuchet MS" panose="020B0603020202020204" pitchFamily="34" charset="0"/>
                  </a:rPr>
                  <a:t> είναι μεγαλύτερο από το μέτρο </a:t>
                </a:r>
                <a:r>
                  <a:rPr lang="el-GR" i="1" dirty="0">
                    <a:latin typeface="Trebuchet MS" panose="020B0603020202020204" pitchFamily="34" charset="0"/>
                  </a:rPr>
                  <a:t>V</a:t>
                </a:r>
                <a:r>
                  <a:rPr lang="el-GR" baseline="-25000" dirty="0">
                    <a:latin typeface="Trebuchet MS" panose="020B0603020202020204" pitchFamily="34" charset="0"/>
                  </a:rPr>
                  <a:t>Α</a:t>
                </a:r>
                <a:r>
                  <a:rPr lang="el-GR" dirty="0">
                    <a:latin typeface="Trebuchet MS" panose="020B0603020202020204" pitchFamily="34" charset="0"/>
                  </a:rPr>
                  <a:t>.</a:t>
                </a:r>
              </a:p>
            </p:txBody>
          </p:sp>
        </p:grpSp>
        <p:sp>
          <p:nvSpPr>
            <p:cNvPr id="8" name="TextBox 7"/>
            <p:cNvSpPr txBox="1"/>
            <p:nvPr/>
          </p:nvSpPr>
          <p:spPr>
            <a:xfrm>
              <a:off x="755576" y="404664"/>
              <a:ext cx="43204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b="1" dirty="0" smtClean="0">
                  <a:latin typeface="Trebuchet MS" panose="020B0603020202020204" pitchFamily="34" charset="0"/>
                </a:rPr>
                <a:t>7.</a:t>
              </a:r>
              <a:endParaRPr lang="el-GR" b="1" dirty="0">
                <a:latin typeface="Trebuchet MS" panose="020B0603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95411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υποσέλιδου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>
                <a:solidFill>
                  <a:prstClr val="black">
                    <a:tint val="75000"/>
                  </a:prstClr>
                </a:solidFill>
              </a:rPr>
              <a:t>Μερκούρης Παναγιωτόπουλος – Φυσικός    </a:t>
            </a: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www.merkopanas.blogspot.gr</a:t>
            </a:r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Θέση αριθμού διαφάνειας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19</a:t>
            </a:fld>
            <a:endParaRPr lang="el-GR">
              <a:solidFill>
                <a:prstClr val="black">
                  <a:tint val="75000"/>
                </a:prstClr>
              </a:solidFill>
            </a:endParaRPr>
          </a:p>
        </p:txBody>
      </p:sp>
      <p:grpSp>
        <p:nvGrpSpPr>
          <p:cNvPr id="9" name="Ομάδα 8"/>
          <p:cNvGrpSpPr/>
          <p:nvPr/>
        </p:nvGrpSpPr>
        <p:grpSpPr>
          <a:xfrm>
            <a:off x="707783" y="188640"/>
            <a:ext cx="7728431" cy="4834380"/>
            <a:chOff x="707783" y="188640"/>
            <a:chExt cx="7728431" cy="4834380"/>
          </a:xfrm>
        </p:grpSpPr>
        <p:sp>
          <p:nvSpPr>
            <p:cNvPr id="4" name="Ορθογώνιο 3"/>
            <p:cNvSpPr/>
            <p:nvPr/>
          </p:nvSpPr>
          <p:spPr>
            <a:xfrm>
              <a:off x="858616" y="188640"/>
              <a:ext cx="7426767" cy="258532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>
                <a:lnSpc>
                  <a:spcPct val="150000"/>
                </a:lnSpc>
              </a:pPr>
              <a:r>
                <a:rPr lang="el-GR" b="1" dirty="0" smtClean="0">
                  <a:solidFill>
                    <a:srgbClr val="000000"/>
                  </a:solidFill>
                  <a:latin typeface="Trebuchet MS" panose="020B0603020202020204" pitchFamily="34" charset="0"/>
                </a:rPr>
                <a:t>8.  </a:t>
              </a:r>
              <a:r>
                <a:rPr lang="el-GR" dirty="0" smtClean="0">
                  <a:solidFill>
                    <a:srgbClr val="000000"/>
                  </a:solidFill>
                  <a:latin typeface="Trebuchet MS" panose="020B0603020202020204" pitchFamily="34" charset="0"/>
                </a:rPr>
                <a:t>Ένα </a:t>
              </a:r>
              <a:r>
                <a:rPr lang="el-GR" dirty="0">
                  <a:solidFill>
                    <a:srgbClr val="000000"/>
                  </a:solidFill>
                  <a:latin typeface="Trebuchet MS" panose="020B0603020202020204" pitchFamily="34" charset="0"/>
                </a:rPr>
                <a:t>ακίνητο αρνητικό σημειακό ηλεκτρικό φορτίο </a:t>
              </a:r>
              <a:r>
                <a:rPr lang="el-GR" i="1" dirty="0">
                  <a:solidFill>
                    <a:srgbClr val="000000"/>
                  </a:solidFill>
                  <a:latin typeface="Trebuchet MS" panose="020B0603020202020204" pitchFamily="34" charset="0"/>
                </a:rPr>
                <a:t>Q</a:t>
              </a:r>
              <a:r>
                <a:rPr lang="el-GR" dirty="0">
                  <a:solidFill>
                    <a:srgbClr val="000000"/>
                  </a:solidFill>
                  <a:latin typeface="Trebuchet MS" panose="020B0603020202020204" pitchFamily="34" charset="0"/>
                </a:rPr>
                <a:t> δημιουργεί γύρω του ηλεκτροστατικό πεδίο. Δύο σημεία Α και Β του ηλεκτροστατικού πεδίου βρίσκονται πάνω στην ίδια ηλεκτρική δυναμική γραμμή όπως φαίνεται στο παρακάτω σχήμα και απέχουν από το ηλεκτρικό φορτίο </a:t>
              </a:r>
              <a:r>
                <a:rPr lang="el-GR" i="1" dirty="0">
                  <a:solidFill>
                    <a:srgbClr val="000000"/>
                  </a:solidFill>
                  <a:latin typeface="Trebuchet MS" panose="020B0603020202020204" pitchFamily="34" charset="0"/>
                </a:rPr>
                <a:t>Q</a:t>
              </a:r>
              <a:r>
                <a:rPr lang="el-GR" dirty="0">
                  <a:solidFill>
                    <a:srgbClr val="000000"/>
                  </a:solidFill>
                  <a:latin typeface="Trebuchet MS" panose="020B0603020202020204" pitchFamily="34" charset="0"/>
                </a:rPr>
                <a:t> αποστάσεις </a:t>
              </a:r>
              <a:r>
                <a:rPr lang="el-GR" i="1" dirty="0" err="1">
                  <a:solidFill>
                    <a:srgbClr val="000000"/>
                  </a:solidFill>
                  <a:latin typeface="Trebuchet MS" panose="020B0603020202020204" pitchFamily="34" charset="0"/>
                </a:rPr>
                <a:t>r</a:t>
              </a:r>
              <a:r>
                <a:rPr lang="el-GR" baseline="-25000" dirty="0" err="1">
                  <a:solidFill>
                    <a:srgbClr val="000000"/>
                  </a:solidFill>
                  <a:latin typeface="Trebuchet MS" panose="020B0603020202020204" pitchFamily="34" charset="0"/>
                </a:rPr>
                <a:t>Α</a:t>
              </a:r>
              <a:r>
                <a:rPr lang="el-GR" dirty="0">
                  <a:solidFill>
                    <a:srgbClr val="000000"/>
                  </a:solidFill>
                  <a:latin typeface="Trebuchet MS" panose="020B0603020202020204" pitchFamily="34" charset="0"/>
                </a:rPr>
                <a:t> και </a:t>
              </a:r>
              <a:r>
                <a:rPr lang="el-GR" i="1" dirty="0" err="1">
                  <a:solidFill>
                    <a:srgbClr val="000000"/>
                  </a:solidFill>
                  <a:latin typeface="Trebuchet MS" panose="020B0603020202020204" pitchFamily="34" charset="0"/>
                </a:rPr>
                <a:t>r</a:t>
              </a:r>
              <a:r>
                <a:rPr lang="el-GR" baseline="-25000" dirty="0" err="1">
                  <a:solidFill>
                    <a:srgbClr val="000000"/>
                  </a:solidFill>
                  <a:latin typeface="Trebuchet MS" panose="020B0603020202020204" pitchFamily="34" charset="0"/>
                </a:rPr>
                <a:t>B</a:t>
              </a:r>
              <a:r>
                <a:rPr lang="el-GR" dirty="0">
                  <a:solidFill>
                    <a:srgbClr val="000000"/>
                  </a:solidFill>
                  <a:latin typeface="Trebuchet MS" panose="020B0603020202020204" pitchFamily="34" charset="0"/>
                </a:rPr>
                <a:t> αντίστοιχα. Η απόσταση </a:t>
              </a:r>
              <a:r>
                <a:rPr lang="el-GR" i="1" dirty="0" err="1">
                  <a:solidFill>
                    <a:srgbClr val="000000"/>
                  </a:solidFill>
                  <a:latin typeface="Trebuchet MS" panose="020B0603020202020204" pitchFamily="34" charset="0"/>
                </a:rPr>
                <a:t>r</a:t>
              </a:r>
              <a:r>
                <a:rPr lang="el-GR" baseline="-25000" dirty="0" err="1">
                  <a:solidFill>
                    <a:srgbClr val="000000"/>
                  </a:solidFill>
                  <a:latin typeface="Trebuchet MS" panose="020B0603020202020204" pitchFamily="34" charset="0"/>
                </a:rPr>
                <a:t>B</a:t>
              </a:r>
              <a:r>
                <a:rPr lang="el-GR" dirty="0">
                  <a:solidFill>
                    <a:srgbClr val="000000"/>
                  </a:solidFill>
                  <a:latin typeface="Trebuchet MS" panose="020B0603020202020204" pitchFamily="34" charset="0"/>
                </a:rPr>
                <a:t> είναι διπλάσια της απόστασης </a:t>
              </a:r>
              <a:r>
                <a:rPr lang="el-GR" i="1" dirty="0" err="1">
                  <a:solidFill>
                    <a:srgbClr val="000000"/>
                  </a:solidFill>
                  <a:latin typeface="Trebuchet MS" panose="020B0603020202020204" pitchFamily="34" charset="0"/>
                </a:rPr>
                <a:t>r</a:t>
              </a:r>
              <a:r>
                <a:rPr lang="el-GR" baseline="-25000" dirty="0" err="1">
                  <a:solidFill>
                    <a:srgbClr val="000000"/>
                  </a:solidFill>
                  <a:latin typeface="Trebuchet MS" panose="020B0603020202020204" pitchFamily="34" charset="0"/>
                </a:rPr>
                <a:t>Α</a:t>
              </a:r>
              <a:r>
                <a:rPr lang="el-GR" dirty="0">
                  <a:solidFill>
                    <a:srgbClr val="000000"/>
                  </a:solidFill>
                  <a:latin typeface="Trebuchet MS" panose="020B0603020202020204" pitchFamily="34" charset="0"/>
                </a:rPr>
                <a:t>.</a:t>
              </a:r>
              <a:endParaRPr lang="el-GR" dirty="0">
                <a:latin typeface="Trebuchet MS" panose="020B0603020202020204" pitchFamily="34" charset="0"/>
              </a:endParaRPr>
            </a:p>
          </p:txBody>
        </p:sp>
        <p:pic>
          <p:nvPicPr>
            <p:cNvPr id="6" name="Εικόνα 5"/>
            <p:cNvPicPr>
              <a:picLocks noChangeAspect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71800" y="2420888"/>
              <a:ext cx="4868077" cy="1263304"/>
            </a:xfrm>
            <a:prstGeom prst="rect">
              <a:avLst/>
            </a:prstGeom>
          </p:spPr>
        </p:pic>
        <p:sp>
          <p:nvSpPr>
            <p:cNvPr id="7" name="Ορθογώνιο 6"/>
            <p:cNvSpPr/>
            <p:nvPr/>
          </p:nvSpPr>
          <p:spPr>
            <a:xfrm>
              <a:off x="707783" y="3684192"/>
              <a:ext cx="7728431" cy="133882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l-GR" dirty="0">
                  <a:latin typeface="Trebuchet MS" panose="020B0603020202020204" pitchFamily="34" charset="0"/>
                </a:rPr>
                <a:t>Αν το δυναμικό του ηλεκτροστατικού πεδίου στο σημείο Α είναι </a:t>
              </a:r>
              <a:r>
                <a:rPr lang="el-GR" i="1" dirty="0" smtClean="0">
                  <a:latin typeface="Trebuchet MS" panose="020B0603020202020204" pitchFamily="34" charset="0"/>
                </a:rPr>
                <a:t>V</a:t>
              </a:r>
              <a:r>
                <a:rPr lang="el-GR" baseline="-25000" dirty="0" smtClean="0">
                  <a:latin typeface="Trebuchet MS" panose="020B0603020202020204" pitchFamily="34" charset="0"/>
                </a:rPr>
                <a:t>Α</a:t>
              </a:r>
              <a:r>
                <a:rPr lang="el-GR" dirty="0" smtClean="0">
                  <a:latin typeface="Trebuchet MS" panose="020B0603020202020204" pitchFamily="34" charset="0"/>
                </a:rPr>
                <a:t> </a:t>
              </a:r>
              <a:r>
                <a:rPr lang="el-GR" dirty="0">
                  <a:latin typeface="Trebuchet MS" panose="020B0603020202020204" pitchFamily="34" charset="0"/>
                </a:rPr>
                <a:t>= -</a:t>
              </a:r>
              <a:r>
                <a:rPr lang="el-GR" dirty="0" smtClean="0">
                  <a:latin typeface="Trebuchet MS" panose="020B0603020202020204" pitchFamily="34" charset="0"/>
                </a:rPr>
                <a:t>18V</a:t>
              </a:r>
              <a:r>
                <a:rPr lang="el-GR" dirty="0">
                  <a:latin typeface="Trebuchet MS" panose="020B0603020202020204" pitchFamily="34" charset="0"/>
                </a:rPr>
                <a:t>, το δυναμικό του ηλεκτροστατικού πεδίου στο σημείο Β είναι</a:t>
              </a:r>
            </a:p>
            <a:p>
              <a:pPr>
                <a:lnSpc>
                  <a:spcPct val="150000"/>
                </a:lnSpc>
              </a:pPr>
              <a:r>
                <a:rPr lang="el-GR" b="1" dirty="0" smtClean="0">
                  <a:latin typeface="Trebuchet MS" panose="020B0603020202020204" pitchFamily="34" charset="0"/>
                </a:rPr>
                <a:t>α.  </a:t>
              </a:r>
              <a:r>
                <a:rPr lang="el-GR" i="1" dirty="0" smtClean="0">
                  <a:latin typeface="Trebuchet MS" panose="020B0603020202020204" pitchFamily="34" charset="0"/>
                </a:rPr>
                <a:t>V</a:t>
              </a:r>
              <a:r>
                <a:rPr lang="el-GR" baseline="-25000" dirty="0" smtClean="0">
                  <a:latin typeface="Trebuchet MS" panose="020B0603020202020204" pitchFamily="34" charset="0"/>
                </a:rPr>
                <a:t>Β</a:t>
              </a:r>
              <a:r>
                <a:rPr lang="el-GR" dirty="0" smtClean="0">
                  <a:latin typeface="Trebuchet MS" panose="020B0603020202020204" pitchFamily="34" charset="0"/>
                </a:rPr>
                <a:t> </a:t>
              </a:r>
              <a:r>
                <a:rPr lang="el-GR" dirty="0">
                  <a:latin typeface="Trebuchet MS" panose="020B0603020202020204" pitchFamily="34" charset="0"/>
                </a:rPr>
                <a:t>= </a:t>
              </a:r>
              <a:r>
                <a:rPr lang="el-GR" dirty="0" smtClean="0">
                  <a:latin typeface="Trebuchet MS" panose="020B0603020202020204" pitchFamily="34" charset="0"/>
                </a:rPr>
                <a:t>9V.           </a:t>
              </a:r>
              <a:r>
                <a:rPr lang="el-GR" b="1" dirty="0" smtClean="0">
                  <a:latin typeface="Trebuchet MS" panose="020B0603020202020204" pitchFamily="34" charset="0"/>
                </a:rPr>
                <a:t>β.  </a:t>
              </a:r>
              <a:r>
                <a:rPr lang="el-GR" i="1" dirty="0" smtClean="0">
                  <a:latin typeface="Trebuchet MS" panose="020B0603020202020204" pitchFamily="34" charset="0"/>
                </a:rPr>
                <a:t>V</a:t>
              </a:r>
              <a:r>
                <a:rPr lang="el-GR" baseline="-25000" dirty="0" smtClean="0">
                  <a:latin typeface="Trebuchet MS" panose="020B0603020202020204" pitchFamily="34" charset="0"/>
                </a:rPr>
                <a:t>Β</a:t>
              </a:r>
              <a:r>
                <a:rPr lang="el-GR" dirty="0" smtClean="0">
                  <a:latin typeface="Trebuchet MS" panose="020B0603020202020204" pitchFamily="34" charset="0"/>
                </a:rPr>
                <a:t> </a:t>
              </a:r>
              <a:r>
                <a:rPr lang="el-GR" dirty="0">
                  <a:latin typeface="Trebuchet MS" panose="020B0603020202020204" pitchFamily="34" charset="0"/>
                </a:rPr>
                <a:t>= </a:t>
              </a:r>
              <a:r>
                <a:rPr lang="el-GR" dirty="0" smtClean="0">
                  <a:latin typeface="Trebuchet MS" panose="020B0603020202020204" pitchFamily="34" charset="0"/>
                </a:rPr>
                <a:t>-9V.           </a:t>
              </a:r>
              <a:r>
                <a:rPr lang="el-GR" b="1" dirty="0" smtClean="0">
                  <a:latin typeface="Trebuchet MS" panose="020B0603020202020204" pitchFamily="34" charset="0"/>
                </a:rPr>
                <a:t>γ.  </a:t>
              </a:r>
              <a:r>
                <a:rPr lang="el-GR" i="1" dirty="0" smtClean="0">
                  <a:latin typeface="Trebuchet MS" panose="020B0603020202020204" pitchFamily="34" charset="0"/>
                </a:rPr>
                <a:t>V</a:t>
              </a:r>
              <a:r>
                <a:rPr lang="el-GR" baseline="-25000" dirty="0" smtClean="0">
                  <a:latin typeface="Trebuchet MS" panose="020B0603020202020204" pitchFamily="34" charset="0"/>
                </a:rPr>
                <a:t>Β</a:t>
              </a:r>
              <a:r>
                <a:rPr lang="el-GR" dirty="0" smtClean="0">
                  <a:latin typeface="Trebuchet MS" panose="020B0603020202020204" pitchFamily="34" charset="0"/>
                </a:rPr>
                <a:t> </a:t>
              </a:r>
              <a:r>
                <a:rPr lang="el-GR" dirty="0">
                  <a:latin typeface="Trebuchet MS" panose="020B0603020202020204" pitchFamily="34" charset="0"/>
                </a:rPr>
                <a:t>= -</a:t>
              </a:r>
              <a:r>
                <a:rPr lang="el-GR" dirty="0" smtClean="0">
                  <a:latin typeface="Trebuchet MS" panose="020B0603020202020204" pitchFamily="34" charset="0"/>
                </a:rPr>
                <a:t>2V.           </a:t>
              </a:r>
              <a:r>
                <a:rPr lang="el-GR" b="1" dirty="0" smtClean="0">
                  <a:latin typeface="Trebuchet MS" panose="020B0603020202020204" pitchFamily="34" charset="0"/>
                </a:rPr>
                <a:t>δ.  </a:t>
              </a:r>
              <a:r>
                <a:rPr lang="el-GR" i="1" dirty="0" smtClean="0">
                  <a:latin typeface="Trebuchet MS" panose="020B0603020202020204" pitchFamily="34" charset="0"/>
                </a:rPr>
                <a:t>V</a:t>
              </a:r>
              <a:r>
                <a:rPr lang="el-GR" baseline="-25000" dirty="0" smtClean="0">
                  <a:latin typeface="Trebuchet MS" panose="020B0603020202020204" pitchFamily="34" charset="0"/>
                </a:rPr>
                <a:t>Β</a:t>
              </a:r>
              <a:r>
                <a:rPr lang="el-GR" dirty="0" smtClean="0">
                  <a:latin typeface="Trebuchet MS" panose="020B0603020202020204" pitchFamily="34" charset="0"/>
                </a:rPr>
                <a:t> </a:t>
              </a:r>
              <a:r>
                <a:rPr lang="el-GR" dirty="0">
                  <a:latin typeface="Trebuchet MS" panose="020B0603020202020204" pitchFamily="34" charset="0"/>
                </a:rPr>
                <a:t>= -</a:t>
              </a:r>
              <a:r>
                <a:rPr lang="el-GR" dirty="0" smtClean="0">
                  <a:latin typeface="Trebuchet MS" panose="020B0603020202020204" pitchFamily="34" charset="0"/>
                </a:rPr>
                <a:t>3V</a:t>
              </a:r>
              <a:r>
                <a:rPr lang="el-GR" dirty="0">
                  <a:latin typeface="Trebuchet MS" panose="020B0603020202020204" pitchFamily="34" charset="0"/>
                </a:rPr>
                <a:t>.</a:t>
              </a:r>
            </a:p>
          </p:txBody>
        </p:sp>
      </p:grpSp>
      <p:sp>
        <p:nvSpPr>
          <p:cNvPr id="10" name="Oval 10"/>
          <p:cNvSpPr>
            <a:spLocks noChangeArrowheads="1"/>
          </p:cNvSpPr>
          <p:nvPr/>
        </p:nvSpPr>
        <p:spPr bwMode="auto">
          <a:xfrm>
            <a:off x="2543200" y="4565820"/>
            <a:ext cx="457200" cy="4572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46355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υποσέλιδου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 err="1" smtClean="0">
                <a:solidFill>
                  <a:prstClr val="black"/>
                </a:solidFill>
              </a:rPr>
              <a:t>Μερκ</a:t>
            </a:r>
            <a:r>
              <a:rPr lang="el-GR" dirty="0" smtClean="0">
                <a:solidFill>
                  <a:prstClr val="black"/>
                </a:solidFill>
              </a:rPr>
              <a:t>. Παναγιωτόπουλος - Φυσικός        </a:t>
            </a:r>
            <a:r>
              <a:rPr lang="en-US" dirty="0" smtClean="0">
                <a:solidFill>
                  <a:prstClr val="black"/>
                </a:solidFill>
              </a:rPr>
              <a:t>www.merkopanas.blogspot.gr</a:t>
            </a:r>
            <a:endParaRPr lang="el-GR" dirty="0">
              <a:solidFill>
                <a:prstClr val="black"/>
              </a:solidFill>
            </a:endParaRPr>
          </a:p>
        </p:txBody>
      </p:sp>
      <p:sp>
        <p:nvSpPr>
          <p:cNvPr id="3" name="Θέση αριθμού διαφάνειας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>
                <a:solidFill>
                  <a:prstClr val="black"/>
                </a:solidFill>
              </a:rPr>
              <a:pPr/>
              <a:t>2</a:t>
            </a:fld>
            <a:endParaRPr lang="el-GR" dirty="0">
              <a:solidFill>
                <a:prstClr val="black"/>
              </a:solidFill>
            </a:endParaRPr>
          </a:p>
        </p:txBody>
      </p:sp>
      <p:pic>
        <p:nvPicPr>
          <p:cNvPr id="9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873423"/>
            <a:ext cx="1111063" cy="105898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Ορθογώνιο 9"/>
          <p:cNvSpPr/>
          <p:nvPr/>
        </p:nvSpPr>
        <p:spPr>
          <a:xfrm>
            <a:off x="2061842" y="652739"/>
            <a:ext cx="202972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20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Ας </a:t>
            </a:r>
            <a:r>
              <a:rPr lang="el-GR" sz="2000" b="1" dirty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θυμηθούμε…</a:t>
            </a:r>
          </a:p>
        </p:txBody>
      </p:sp>
      <p:sp>
        <p:nvSpPr>
          <p:cNvPr id="8" name="Ορθογώνιο 7"/>
          <p:cNvSpPr/>
          <p:nvPr/>
        </p:nvSpPr>
        <p:spPr>
          <a:xfrm>
            <a:off x="1907704" y="1290873"/>
            <a:ext cx="6624736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sz="2000" b="1" dirty="0">
                <a:latin typeface="Comic Sans MS" panose="030F0702030302020204" pitchFamily="66" charset="0"/>
              </a:rPr>
              <a:t>Ένα ηλεκτρικό πεδίο μπορούμε να το </a:t>
            </a:r>
            <a:r>
              <a:rPr lang="el-GR" sz="2000" b="1" dirty="0" smtClean="0">
                <a:latin typeface="Comic Sans MS" panose="030F0702030302020204" pitchFamily="66" charset="0"/>
              </a:rPr>
              <a:t>περιγράψουμε με </a:t>
            </a:r>
          </a:p>
          <a:p>
            <a:pPr algn="just"/>
            <a:endParaRPr lang="el-GR" sz="2000" b="1" dirty="0">
              <a:latin typeface="Comic Sans MS" panose="030F0702030302020204" pitchFamily="66" charset="0"/>
            </a:endParaRPr>
          </a:p>
          <a:p>
            <a:pPr algn="just"/>
            <a:r>
              <a:rPr lang="el-GR" sz="2000" b="1" dirty="0" smtClean="0">
                <a:latin typeface="Comic Sans MS" panose="030F0702030302020204" pitchFamily="66" charset="0"/>
              </a:rPr>
              <a:t>το διανυσματικό φυσικό μέγεθος ……………………… που </a:t>
            </a:r>
          </a:p>
          <a:p>
            <a:pPr algn="just"/>
            <a:endParaRPr lang="el-GR" sz="2000" b="1" dirty="0">
              <a:latin typeface="Comic Sans MS" panose="030F0702030302020204" pitchFamily="66" charset="0"/>
            </a:endParaRPr>
          </a:p>
          <a:p>
            <a:pPr algn="just"/>
            <a:r>
              <a:rPr lang="el-GR" sz="2000" b="1" dirty="0" smtClean="0">
                <a:latin typeface="Comic Sans MS" panose="030F0702030302020204" pitchFamily="66" charset="0"/>
              </a:rPr>
              <a:t>συνδέει την έννοια «πεδίο» με την έννοια «δύναμη».</a:t>
            </a:r>
            <a:endParaRPr lang="el-GR" sz="2000" b="1" dirty="0">
              <a:latin typeface="Comic Sans MS" panose="030F0702030302020204" pitchFamily="66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940152" y="1772816"/>
            <a:ext cx="14740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Έ</a:t>
            </a:r>
            <a:r>
              <a:rPr lang="el-GR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νταση</a:t>
            </a:r>
            <a:endParaRPr lang="el-GR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2" name="Ορθογώνιο 11"/>
          <p:cNvSpPr/>
          <p:nvPr/>
        </p:nvSpPr>
        <p:spPr>
          <a:xfrm>
            <a:off x="1866639" y="3140968"/>
            <a:ext cx="6270907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l-GR" sz="2000" b="1" dirty="0">
                <a:latin typeface="Comic Sans MS" panose="030F0702030302020204" pitchFamily="66" charset="0"/>
              </a:rPr>
              <a:t>Για </a:t>
            </a:r>
            <a:r>
              <a:rPr lang="el-GR" sz="2000" b="1" dirty="0" smtClean="0">
                <a:latin typeface="Comic Sans MS" panose="030F0702030302020204" pitchFamily="66" charset="0"/>
              </a:rPr>
              <a:t>ένα σημείο </a:t>
            </a:r>
            <a:r>
              <a:rPr lang="el-GR" sz="2000" b="1" dirty="0">
                <a:latin typeface="Comic Sans MS" panose="030F0702030302020204" pitchFamily="66" charset="0"/>
              </a:rPr>
              <a:t>του πεδίου η Ένταση θα είναι </a:t>
            </a:r>
            <a:r>
              <a:rPr lang="el-GR" sz="2000" b="1" dirty="0" smtClean="0">
                <a:latin typeface="Comic Sans MS" panose="030F0702030302020204" pitchFamily="66" charset="0"/>
              </a:rPr>
              <a:t>………,</a:t>
            </a:r>
          </a:p>
          <a:p>
            <a:pPr algn="just">
              <a:lnSpc>
                <a:spcPct val="150000"/>
              </a:lnSpc>
            </a:pPr>
            <a:r>
              <a:rPr lang="el-GR" sz="2000" b="1" dirty="0" smtClean="0">
                <a:latin typeface="Comic Sans MS" panose="030F0702030302020204" pitchFamily="66" charset="0"/>
              </a:rPr>
              <a:t>ανεξάρτητα </a:t>
            </a:r>
            <a:r>
              <a:rPr lang="el-GR" sz="2000" b="1" dirty="0">
                <a:latin typeface="Comic Sans MS" panose="030F0702030302020204" pitchFamily="66" charset="0"/>
              </a:rPr>
              <a:t>από το είδος και το μέτρο του φορτίου που </a:t>
            </a:r>
            <a:r>
              <a:rPr lang="el-GR" sz="2000" b="1" dirty="0" smtClean="0">
                <a:latin typeface="Comic Sans MS" panose="030F0702030302020204" pitchFamily="66" charset="0"/>
              </a:rPr>
              <a:t>πιθανόν </a:t>
            </a:r>
            <a:r>
              <a:rPr lang="el-GR" sz="2000" b="1" dirty="0">
                <a:latin typeface="Comic Sans MS" panose="030F0702030302020204" pitchFamily="66" charset="0"/>
              </a:rPr>
              <a:t>υπάρχει στο σημείο αυτό του πεδίου.</a:t>
            </a:r>
            <a:endParaRPr lang="en-US" sz="2000" b="1" dirty="0">
              <a:latin typeface="Comic Sans MS" panose="030F0702030302020204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299836" y="3140968"/>
            <a:ext cx="7370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ίδια</a:t>
            </a:r>
            <a:endParaRPr lang="el-GR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936518" y="4831965"/>
            <a:ext cx="6270908" cy="9646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l-GR" sz="2000" b="1" dirty="0" smtClean="0">
                <a:latin typeface="Comic Sans MS" panose="030F0702030302020204" pitchFamily="66" charset="0"/>
              </a:rPr>
              <a:t>Στο </a:t>
            </a:r>
            <a:r>
              <a:rPr lang="en-US" sz="2000" b="1" dirty="0" smtClean="0">
                <a:latin typeface="Comic Sans MS" panose="030F0702030302020204" pitchFamily="66" charset="0"/>
              </a:rPr>
              <a:t>SI, </a:t>
            </a:r>
            <a:r>
              <a:rPr lang="el-GR" sz="2000" b="1" dirty="0" smtClean="0">
                <a:latin typeface="Comic Sans MS" panose="030F0702030302020204" pitchFamily="66" charset="0"/>
              </a:rPr>
              <a:t>μονάδα μέτρησης του έργου μιας δύναμης και της</a:t>
            </a:r>
            <a:r>
              <a:rPr lang="el-GR" sz="2000" b="1" dirty="0">
                <a:latin typeface="Comic Sans MS" panose="030F0702030302020204" pitchFamily="66" charset="0"/>
              </a:rPr>
              <a:t> </a:t>
            </a:r>
            <a:r>
              <a:rPr lang="el-GR" sz="2000" b="1" dirty="0" smtClean="0">
                <a:latin typeface="Comic Sans MS" panose="030F0702030302020204" pitchFamily="66" charset="0"/>
              </a:rPr>
              <a:t>ενέργειας είναι το …………………</a:t>
            </a:r>
            <a:r>
              <a:rPr lang="en-US" sz="2000" b="1" dirty="0" smtClean="0">
                <a:latin typeface="Comic Sans MS" panose="030F0702030302020204" pitchFamily="66" charset="0"/>
              </a:rPr>
              <a:t>………</a:t>
            </a:r>
            <a:r>
              <a:rPr lang="el-GR" sz="2000" b="1" dirty="0" smtClean="0">
                <a:latin typeface="Comic Sans MS" panose="030F0702030302020204" pitchFamily="66" charset="0"/>
              </a:rPr>
              <a:t> .</a:t>
            </a:r>
            <a:endParaRPr lang="el-GR" sz="2000" b="1" dirty="0"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115585" y="5314276"/>
            <a:ext cx="20208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1 Joule (J)</a:t>
            </a:r>
            <a:endParaRPr lang="el-GR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7461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8" grpId="0"/>
      <p:bldP spid="11" grpId="0"/>
      <p:bldP spid="12" grpId="0"/>
      <p:bldP spid="14" grpId="0"/>
      <p:bldP spid="13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υποσέλιδου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 err="1" smtClean="0">
                <a:solidFill>
                  <a:prstClr val="black"/>
                </a:solidFill>
              </a:rPr>
              <a:t>Μερκ</a:t>
            </a:r>
            <a:r>
              <a:rPr lang="el-GR" dirty="0" smtClean="0">
                <a:solidFill>
                  <a:prstClr val="black"/>
                </a:solidFill>
              </a:rPr>
              <a:t>. Παναγιωτόπουλος - Φυσικός        </a:t>
            </a:r>
            <a:r>
              <a:rPr lang="en-US" dirty="0" smtClean="0">
                <a:solidFill>
                  <a:prstClr val="black"/>
                </a:solidFill>
              </a:rPr>
              <a:t>www.merkopanas.blogspot.gr</a:t>
            </a:r>
            <a:endParaRPr lang="el-GR" dirty="0">
              <a:solidFill>
                <a:prstClr val="black"/>
              </a:solidFill>
            </a:endParaRPr>
          </a:p>
        </p:txBody>
      </p:sp>
      <p:sp>
        <p:nvSpPr>
          <p:cNvPr id="3" name="Θέση αριθμού διαφάνειας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>
                <a:solidFill>
                  <a:prstClr val="black"/>
                </a:solidFill>
              </a:rPr>
              <a:pPr/>
              <a:t>3</a:t>
            </a:fld>
            <a:endParaRPr lang="el-GR" dirty="0">
              <a:solidFill>
                <a:prstClr val="black"/>
              </a:solidFill>
            </a:endParaRPr>
          </a:p>
        </p:txBody>
      </p:sp>
      <p:sp>
        <p:nvSpPr>
          <p:cNvPr id="24" name="Text Box 5"/>
          <p:cNvSpPr txBox="1">
            <a:spLocks noChangeArrowheads="1"/>
          </p:cNvSpPr>
          <p:nvPr/>
        </p:nvSpPr>
        <p:spPr bwMode="auto">
          <a:xfrm>
            <a:off x="2041525" y="968252"/>
            <a:ext cx="5512436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ct val="50000"/>
              </a:spcBef>
            </a:pPr>
            <a:r>
              <a:rPr lang="el-GR" altLang="el-GR" sz="2000" b="1" dirty="0">
                <a:latin typeface="Comic Sans MS" pitchFamily="66" charset="0"/>
              </a:rPr>
              <a:t>Όταν δύο </a:t>
            </a:r>
            <a:r>
              <a:rPr lang="el-GR" altLang="el-GR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ηλεκτρικά φορτία αλληλεπιδρούν,</a:t>
            </a:r>
            <a:r>
              <a:rPr lang="el-GR" altLang="el-GR" sz="2000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el-GR" altLang="el-GR" sz="2000" b="1" dirty="0">
                <a:latin typeface="Comic Sans MS" pitchFamily="66" charset="0"/>
              </a:rPr>
              <a:t>τότε στο σύστημά τους</a:t>
            </a:r>
            <a:r>
              <a:rPr lang="el-GR" altLang="el-GR" sz="2000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el-GR" altLang="el-GR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περιέχεται (αποθηκεύεται) </a:t>
            </a:r>
            <a:r>
              <a:rPr lang="el-GR" altLang="el-GR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ηλεκτρική δυναμική ενέργεια.</a:t>
            </a:r>
            <a:r>
              <a:rPr lang="el-GR" altLang="el-GR" sz="2000" b="1" dirty="0">
                <a:solidFill>
                  <a:srgbClr val="FF0000"/>
                </a:solidFill>
                <a:latin typeface="Comic Sans MS" pitchFamily="66" charset="0"/>
              </a:rPr>
              <a:t> </a:t>
            </a:r>
          </a:p>
        </p:txBody>
      </p:sp>
      <p:pic>
        <p:nvPicPr>
          <p:cNvPr id="26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656" y="1243965"/>
            <a:ext cx="1058055" cy="100845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4765763" y="3730849"/>
                <a:ext cx="2376264" cy="101431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3200" b="1" i="1" smtClean="0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3200" b="1" i="1" smtClean="0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𝑼</m:t>
                          </m:r>
                        </m:e>
                        <m:sub>
                          <m:r>
                            <a:rPr lang="en-US" sz="3200" b="1" i="0" smtClean="0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𝐀</m:t>
                          </m:r>
                        </m:sub>
                      </m:sSub>
                      <m:r>
                        <a:rPr lang="en-US" sz="3200" b="1" i="1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</a:rPr>
                        <m:t>=</m:t>
                      </m:r>
                      <m:r>
                        <a:rPr lang="en-US" sz="3200" b="1" i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</a:rPr>
                        <m:t>𝐤</m:t>
                      </m:r>
                      <m:f>
                        <m:fPr>
                          <m:ctrlPr>
                            <a:rPr lang="en-US" sz="3200" b="1" i="1" smtClean="0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1" i="1" smtClean="0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𝑸</m:t>
                          </m:r>
                          <m:r>
                            <a:rPr lang="en-US" sz="3200" b="1" i="1" smtClean="0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.</m:t>
                          </m:r>
                          <m:r>
                            <a:rPr lang="en-US" sz="3200" b="1" i="1" smtClean="0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𝒒</m:t>
                          </m:r>
                        </m:num>
                        <m:den>
                          <m:r>
                            <a:rPr lang="en-US" sz="3200" b="1" i="1" smtClean="0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𝒓</m:t>
                          </m:r>
                        </m:den>
                      </m:f>
                    </m:oMath>
                  </m:oMathPara>
                </a14:m>
                <a:endParaRPr lang="el-GR" sz="3200" b="1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5763" y="3730849"/>
                <a:ext cx="2376264" cy="1014317"/>
              </a:xfrm>
              <a:prstGeom prst="rect">
                <a:avLst/>
              </a:prstGeom>
              <a:blipFill rotWithShape="1">
                <a:blip r:embed="rId4"/>
                <a:stretch>
                  <a:fillRect b="-1807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TextBox 28"/>
          <p:cNvSpPr txBox="1"/>
          <p:nvPr/>
        </p:nvSpPr>
        <p:spPr>
          <a:xfrm>
            <a:off x="2471570" y="4775816"/>
            <a:ext cx="5954145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l-G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!!!</a:t>
            </a:r>
            <a:r>
              <a:rPr lang="el-GR" b="1" dirty="0" smtClean="0">
                <a:latin typeface="Comic Sans MS" panose="030F0702030302020204" pitchFamily="66" charset="0"/>
              </a:rPr>
              <a:t> Στους υπολογισμούς, τα φορτία που </a:t>
            </a:r>
            <a:r>
              <a:rPr lang="el-GR" b="1" dirty="0" err="1" smtClean="0">
                <a:latin typeface="Comic Sans MS" panose="030F0702030302020204" pitchFamily="66" charset="0"/>
              </a:rPr>
              <a:t>αλληλεπιδρούν</a:t>
            </a:r>
            <a:r>
              <a:rPr lang="el-GR" b="1" dirty="0" smtClean="0">
                <a:latin typeface="Comic Sans MS" panose="030F0702030302020204" pitchFamily="66" charset="0"/>
              </a:rPr>
              <a:t> (</a:t>
            </a:r>
            <a:r>
              <a:rPr lang="en-US" b="1" i="1" dirty="0" smtClean="0">
                <a:latin typeface="Comic Sans MS" panose="030F0702030302020204" pitchFamily="66" charset="0"/>
              </a:rPr>
              <a:t>Q</a:t>
            </a:r>
            <a:r>
              <a:rPr lang="en-US" b="1" dirty="0" smtClean="0">
                <a:latin typeface="Comic Sans MS" panose="030F0702030302020204" pitchFamily="66" charset="0"/>
              </a:rPr>
              <a:t> </a:t>
            </a:r>
            <a:r>
              <a:rPr lang="el-GR" b="1" dirty="0" smtClean="0">
                <a:latin typeface="Comic Sans MS" panose="030F0702030302020204" pitchFamily="66" charset="0"/>
              </a:rPr>
              <a:t>και </a:t>
            </a:r>
            <a:r>
              <a:rPr lang="en-US" b="1" i="1" dirty="0" smtClean="0">
                <a:latin typeface="Comic Sans MS" panose="030F0702030302020204" pitchFamily="66" charset="0"/>
              </a:rPr>
              <a:t>q</a:t>
            </a:r>
            <a:r>
              <a:rPr lang="el-GR" b="1" dirty="0" smtClean="0">
                <a:latin typeface="Comic Sans MS" panose="030F0702030302020204" pitchFamily="66" charset="0"/>
              </a:rPr>
              <a:t>) εμφανίζονται με τα πρόσημά τους, δηλαδή η δυναμική ενέργεια μπορεί να είναι θετική ή αρνητική.</a:t>
            </a:r>
            <a:endParaRPr lang="el-GR" b="1" dirty="0">
              <a:latin typeface="Comic Sans MS" panose="030F0702030302020204" pitchFamily="66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020214" y="2783885"/>
            <a:ext cx="54948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l-GR" dirty="0" smtClean="0">
                <a:latin typeface="Comic Sans MS" panose="030F0702030302020204" pitchFamily="66" charset="0"/>
              </a:rPr>
              <a:t>Η </a:t>
            </a:r>
            <a:r>
              <a:rPr lang="el-GR" b="1" dirty="0" smtClean="0">
                <a:latin typeface="Comic Sans MS" panose="030F0702030302020204" pitchFamily="66" charset="0"/>
              </a:rPr>
              <a:t>ηλεκτρική δυναμική ενέργεια </a:t>
            </a:r>
            <a:r>
              <a:rPr lang="en-US" b="1" i="1" dirty="0" smtClean="0">
                <a:latin typeface="Comic Sans MS" panose="030F0702030302020204" pitchFamily="66" charset="0"/>
              </a:rPr>
              <a:t>U</a:t>
            </a:r>
            <a:r>
              <a:rPr lang="en-US" b="1" baseline="-25000" dirty="0" smtClean="0">
                <a:latin typeface="Comic Sans MS" panose="030F0702030302020204" pitchFamily="66" charset="0"/>
              </a:rPr>
              <a:t>A</a:t>
            </a:r>
            <a:r>
              <a:rPr lang="en-US" b="1" dirty="0" smtClean="0">
                <a:latin typeface="Comic Sans MS" panose="030F0702030302020204" pitchFamily="66" charset="0"/>
              </a:rPr>
              <a:t> </a:t>
            </a:r>
            <a:r>
              <a:rPr lang="el-GR" dirty="0" smtClean="0">
                <a:latin typeface="Comic Sans MS" panose="030F0702030302020204" pitchFamily="66" charset="0"/>
              </a:rPr>
              <a:t>του συστήματος των φορτίων </a:t>
            </a:r>
            <a:r>
              <a:rPr lang="en-US" i="1" dirty="0" smtClean="0">
                <a:latin typeface="Comic Sans MS" panose="030F0702030302020204" pitchFamily="66" charset="0"/>
              </a:rPr>
              <a:t>Q</a:t>
            </a:r>
            <a:r>
              <a:rPr lang="en-US" dirty="0" smtClean="0">
                <a:latin typeface="Comic Sans MS" panose="030F0702030302020204" pitchFamily="66" charset="0"/>
              </a:rPr>
              <a:t> </a:t>
            </a:r>
            <a:r>
              <a:rPr lang="el-GR" dirty="0" smtClean="0">
                <a:latin typeface="Comic Sans MS" panose="030F0702030302020204" pitchFamily="66" charset="0"/>
              </a:rPr>
              <a:t>και </a:t>
            </a:r>
            <a:r>
              <a:rPr lang="en-US" i="1" dirty="0" smtClean="0">
                <a:latin typeface="Comic Sans MS" panose="030F0702030302020204" pitchFamily="66" charset="0"/>
              </a:rPr>
              <a:t>q</a:t>
            </a:r>
            <a:r>
              <a:rPr lang="el-GR" dirty="0" smtClean="0">
                <a:latin typeface="Comic Sans MS" panose="030F0702030302020204" pitchFamily="66" charset="0"/>
              </a:rPr>
              <a:t> υπολογίζεται από τη σχέση </a:t>
            </a:r>
            <a:endParaRPr lang="el-GR" dirty="0">
              <a:latin typeface="Comic Sans MS" panose="030F0702030302020204" pitchFamily="66" charset="0"/>
            </a:endParaRPr>
          </a:p>
        </p:txBody>
      </p:sp>
      <p:grpSp>
        <p:nvGrpSpPr>
          <p:cNvPr id="10" name="Ομάδα 9"/>
          <p:cNvGrpSpPr/>
          <p:nvPr/>
        </p:nvGrpSpPr>
        <p:grpSpPr>
          <a:xfrm>
            <a:off x="457201" y="2811105"/>
            <a:ext cx="2652379" cy="2634125"/>
            <a:chOff x="457201" y="2811105"/>
            <a:chExt cx="2652379" cy="2634125"/>
          </a:xfrm>
        </p:grpSpPr>
        <p:grpSp>
          <p:nvGrpSpPr>
            <p:cNvPr id="6" name="Ομάδα 5"/>
            <p:cNvGrpSpPr/>
            <p:nvPr/>
          </p:nvGrpSpPr>
          <p:grpSpPr>
            <a:xfrm>
              <a:off x="457201" y="2811105"/>
              <a:ext cx="2652379" cy="2634125"/>
              <a:chOff x="457201" y="2811105"/>
              <a:chExt cx="2652379" cy="2634125"/>
            </a:xfrm>
          </p:grpSpPr>
          <p:sp>
            <p:nvSpPr>
              <p:cNvPr id="13" name="Freeform 19"/>
              <p:cNvSpPr>
                <a:spLocks/>
              </p:cNvSpPr>
              <p:nvPr/>
            </p:nvSpPr>
            <p:spPr bwMode="auto">
              <a:xfrm>
                <a:off x="457201" y="2891218"/>
                <a:ext cx="2652379" cy="2554012"/>
              </a:xfrm>
              <a:custGeom>
                <a:avLst/>
                <a:gdLst>
                  <a:gd name="T0" fmla="*/ 644 w 1787"/>
                  <a:gd name="T1" fmla="*/ 2007 h 2043"/>
                  <a:gd name="T2" fmla="*/ 478 w 1787"/>
                  <a:gd name="T3" fmla="*/ 1964 h 2043"/>
                  <a:gd name="T4" fmla="*/ 391 w 1787"/>
                  <a:gd name="T5" fmla="*/ 1885 h 2043"/>
                  <a:gd name="T6" fmla="*/ 278 w 1787"/>
                  <a:gd name="T7" fmla="*/ 1754 h 2043"/>
                  <a:gd name="T8" fmla="*/ 199 w 1787"/>
                  <a:gd name="T9" fmla="*/ 1632 h 2043"/>
                  <a:gd name="T10" fmla="*/ 155 w 1787"/>
                  <a:gd name="T11" fmla="*/ 1519 h 2043"/>
                  <a:gd name="T12" fmla="*/ 112 w 1787"/>
                  <a:gd name="T13" fmla="*/ 1292 h 2043"/>
                  <a:gd name="T14" fmla="*/ 77 w 1787"/>
                  <a:gd name="T15" fmla="*/ 1178 h 2043"/>
                  <a:gd name="T16" fmla="*/ 33 w 1787"/>
                  <a:gd name="T17" fmla="*/ 1004 h 2043"/>
                  <a:gd name="T18" fmla="*/ 103 w 1787"/>
                  <a:gd name="T19" fmla="*/ 297 h 2043"/>
                  <a:gd name="T20" fmla="*/ 164 w 1787"/>
                  <a:gd name="T21" fmla="*/ 157 h 2043"/>
                  <a:gd name="T22" fmla="*/ 251 w 1787"/>
                  <a:gd name="T23" fmla="*/ 79 h 2043"/>
                  <a:gd name="T24" fmla="*/ 330 w 1787"/>
                  <a:gd name="T25" fmla="*/ 35 h 2043"/>
                  <a:gd name="T26" fmla="*/ 461 w 1787"/>
                  <a:gd name="T27" fmla="*/ 0 h 2043"/>
                  <a:gd name="T28" fmla="*/ 1203 w 1787"/>
                  <a:gd name="T29" fmla="*/ 9 h 2043"/>
                  <a:gd name="T30" fmla="*/ 1386 w 1787"/>
                  <a:gd name="T31" fmla="*/ 140 h 2043"/>
                  <a:gd name="T32" fmla="*/ 1578 w 1787"/>
                  <a:gd name="T33" fmla="*/ 236 h 2043"/>
                  <a:gd name="T34" fmla="*/ 1735 w 1787"/>
                  <a:gd name="T35" fmla="*/ 305 h 2043"/>
                  <a:gd name="T36" fmla="*/ 1761 w 1787"/>
                  <a:gd name="T37" fmla="*/ 471 h 2043"/>
                  <a:gd name="T38" fmla="*/ 1657 w 1787"/>
                  <a:gd name="T39" fmla="*/ 777 h 2043"/>
                  <a:gd name="T40" fmla="*/ 1630 w 1787"/>
                  <a:gd name="T41" fmla="*/ 829 h 2043"/>
                  <a:gd name="T42" fmla="*/ 1613 w 1787"/>
                  <a:gd name="T43" fmla="*/ 881 h 2043"/>
                  <a:gd name="T44" fmla="*/ 1578 w 1787"/>
                  <a:gd name="T45" fmla="*/ 934 h 2043"/>
                  <a:gd name="T46" fmla="*/ 1552 w 1787"/>
                  <a:gd name="T47" fmla="*/ 995 h 2043"/>
                  <a:gd name="T48" fmla="*/ 1517 w 1787"/>
                  <a:gd name="T49" fmla="*/ 1047 h 2043"/>
                  <a:gd name="T50" fmla="*/ 1499 w 1787"/>
                  <a:gd name="T51" fmla="*/ 1073 h 2043"/>
                  <a:gd name="T52" fmla="*/ 1447 w 1787"/>
                  <a:gd name="T53" fmla="*/ 1169 h 2043"/>
                  <a:gd name="T54" fmla="*/ 1342 w 1787"/>
                  <a:gd name="T55" fmla="*/ 1519 h 2043"/>
                  <a:gd name="T56" fmla="*/ 1220 w 1787"/>
                  <a:gd name="T57" fmla="*/ 1815 h 2043"/>
                  <a:gd name="T58" fmla="*/ 1142 w 1787"/>
                  <a:gd name="T59" fmla="*/ 1903 h 2043"/>
                  <a:gd name="T60" fmla="*/ 697 w 1787"/>
                  <a:gd name="T61" fmla="*/ 1972 h 2043"/>
                  <a:gd name="T62" fmla="*/ 644 w 1787"/>
                  <a:gd name="T63" fmla="*/ 2007 h 20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787" h="2043">
                    <a:moveTo>
                      <a:pt x="644" y="2007"/>
                    </a:moveTo>
                    <a:cubicBezTo>
                      <a:pt x="555" y="1999"/>
                      <a:pt x="552" y="1993"/>
                      <a:pt x="478" y="1964"/>
                    </a:cubicBezTo>
                    <a:cubicBezTo>
                      <a:pt x="451" y="1935"/>
                      <a:pt x="420" y="1914"/>
                      <a:pt x="391" y="1885"/>
                    </a:cubicBezTo>
                    <a:cubicBezTo>
                      <a:pt x="349" y="1843"/>
                      <a:pt x="327" y="1788"/>
                      <a:pt x="278" y="1754"/>
                    </a:cubicBezTo>
                    <a:cubicBezTo>
                      <a:pt x="248" y="1713"/>
                      <a:pt x="227" y="1673"/>
                      <a:pt x="199" y="1632"/>
                    </a:cubicBezTo>
                    <a:cubicBezTo>
                      <a:pt x="188" y="1591"/>
                      <a:pt x="162" y="1561"/>
                      <a:pt x="155" y="1519"/>
                    </a:cubicBezTo>
                    <a:cubicBezTo>
                      <a:pt x="141" y="1441"/>
                      <a:pt x="138" y="1366"/>
                      <a:pt x="112" y="1292"/>
                    </a:cubicBezTo>
                    <a:cubicBezTo>
                      <a:pt x="105" y="1242"/>
                      <a:pt x="103" y="1218"/>
                      <a:pt x="77" y="1178"/>
                    </a:cubicBezTo>
                    <a:cubicBezTo>
                      <a:pt x="62" y="1120"/>
                      <a:pt x="53" y="1061"/>
                      <a:pt x="33" y="1004"/>
                    </a:cubicBezTo>
                    <a:cubicBezTo>
                      <a:pt x="0" y="786"/>
                      <a:pt x="25" y="507"/>
                      <a:pt x="103" y="297"/>
                    </a:cubicBezTo>
                    <a:cubicBezTo>
                      <a:pt x="119" y="254"/>
                      <a:pt x="133" y="190"/>
                      <a:pt x="164" y="157"/>
                    </a:cubicBezTo>
                    <a:cubicBezTo>
                      <a:pt x="180" y="110"/>
                      <a:pt x="210" y="102"/>
                      <a:pt x="251" y="79"/>
                    </a:cubicBezTo>
                    <a:cubicBezTo>
                      <a:pt x="275" y="65"/>
                      <a:pt x="304" y="45"/>
                      <a:pt x="330" y="35"/>
                    </a:cubicBezTo>
                    <a:cubicBezTo>
                      <a:pt x="372" y="20"/>
                      <a:pt x="418" y="15"/>
                      <a:pt x="461" y="0"/>
                    </a:cubicBezTo>
                    <a:cubicBezTo>
                      <a:pt x="708" y="3"/>
                      <a:pt x="956" y="4"/>
                      <a:pt x="1203" y="9"/>
                    </a:cubicBezTo>
                    <a:cubicBezTo>
                      <a:pt x="1287" y="11"/>
                      <a:pt x="1328" y="95"/>
                      <a:pt x="1386" y="140"/>
                    </a:cubicBezTo>
                    <a:cubicBezTo>
                      <a:pt x="1468" y="203"/>
                      <a:pt x="1493" y="194"/>
                      <a:pt x="1578" y="236"/>
                    </a:cubicBezTo>
                    <a:cubicBezTo>
                      <a:pt x="1629" y="262"/>
                      <a:pt x="1680" y="288"/>
                      <a:pt x="1735" y="305"/>
                    </a:cubicBezTo>
                    <a:cubicBezTo>
                      <a:pt x="1787" y="357"/>
                      <a:pt x="1770" y="389"/>
                      <a:pt x="1761" y="471"/>
                    </a:cubicBezTo>
                    <a:cubicBezTo>
                      <a:pt x="1752" y="550"/>
                      <a:pt x="1713" y="717"/>
                      <a:pt x="1657" y="777"/>
                    </a:cubicBezTo>
                    <a:cubicBezTo>
                      <a:pt x="1632" y="849"/>
                      <a:pt x="1668" y="754"/>
                      <a:pt x="1630" y="829"/>
                    </a:cubicBezTo>
                    <a:cubicBezTo>
                      <a:pt x="1617" y="855"/>
                      <a:pt x="1627" y="856"/>
                      <a:pt x="1613" y="881"/>
                    </a:cubicBezTo>
                    <a:cubicBezTo>
                      <a:pt x="1603" y="899"/>
                      <a:pt x="1585" y="914"/>
                      <a:pt x="1578" y="934"/>
                    </a:cubicBezTo>
                    <a:cubicBezTo>
                      <a:pt x="1569" y="959"/>
                      <a:pt x="1566" y="971"/>
                      <a:pt x="1552" y="995"/>
                    </a:cubicBezTo>
                    <a:cubicBezTo>
                      <a:pt x="1541" y="1013"/>
                      <a:pt x="1529" y="1030"/>
                      <a:pt x="1517" y="1047"/>
                    </a:cubicBezTo>
                    <a:cubicBezTo>
                      <a:pt x="1511" y="1056"/>
                      <a:pt x="1499" y="1073"/>
                      <a:pt x="1499" y="1073"/>
                    </a:cubicBezTo>
                    <a:cubicBezTo>
                      <a:pt x="1487" y="1112"/>
                      <a:pt x="1477" y="1140"/>
                      <a:pt x="1447" y="1169"/>
                    </a:cubicBezTo>
                    <a:cubicBezTo>
                      <a:pt x="1410" y="1285"/>
                      <a:pt x="1372" y="1401"/>
                      <a:pt x="1342" y="1519"/>
                    </a:cubicBezTo>
                    <a:cubicBezTo>
                      <a:pt x="1327" y="1669"/>
                      <a:pt x="1310" y="1705"/>
                      <a:pt x="1220" y="1815"/>
                    </a:cubicBezTo>
                    <a:cubicBezTo>
                      <a:pt x="1194" y="1847"/>
                      <a:pt x="1176" y="1879"/>
                      <a:pt x="1142" y="1903"/>
                    </a:cubicBezTo>
                    <a:cubicBezTo>
                      <a:pt x="1045" y="2043"/>
                      <a:pt x="843" y="1969"/>
                      <a:pt x="697" y="1972"/>
                    </a:cubicBezTo>
                    <a:cubicBezTo>
                      <a:pt x="639" y="1992"/>
                      <a:pt x="644" y="1971"/>
                      <a:pt x="644" y="2007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 w="9525">
                <a:noFill/>
                <a:prstDash val="sysDash"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graphicFrame>
                <p:nvGraphicFramePr>
                  <p:cNvPr id="12" name="Object 3"/>
                  <p:cNvGraphicFramePr>
                    <a:graphicFrameLocks noChangeAspect="1"/>
                  </p:cNvGraphicFramePr>
                  <p:nvPr>
                    <p:extLst>
                      <p:ext uri="{D42A27DB-BD31-4B8C-83A1-F6EECF244321}">
                        <p14:modId xmlns:p14="http://schemas.microsoft.com/office/powerpoint/2010/main" val="3866830718"/>
                      </p:ext>
                    </p:extLst>
                  </p:nvPr>
                </p:nvGraphicFramePr>
                <p:xfrm>
                  <a:off x="2483768" y="2811105"/>
                  <a:ext cx="405204" cy="262527"/>
                </p:xfrm>
                <a:graphic>
                  <a:graphicData uri="http://schemas.openxmlformats.org/presentationml/2006/ole">
                    <mc:AlternateContent>
                      <mc:Choice xmlns:v="urn:schemas-microsoft-com:vml" Requires="v">
                        <p:oleObj spid="_x0000_s1200" name="Εξίσωση" r:id="rId5" imgW="164880" imgH="126720" progId="Equation.3">
                          <p:embed/>
                        </p:oleObj>
                      </mc:Choice>
                      <mc:Fallback>
                        <p:oleObj name="Εξίσωση" r:id="rId5" imgW="164880" imgH="126720" progId="Equation.3">
                          <p:embed/>
                          <p:pic>
                            <p:nvPicPr>
                              <p:cNvPr id="0" name=""/>
                              <p:cNvPicPr>
                                <a:picLocks noChangeAspect="1" noChangeArrowheads="1"/>
                              </p:cNvPicPr>
                              <p:nvPr/>
                            </p:nvPicPr>
                            <p:blipFill>
                              <a:blip r:embed="rId6">
                                <a:extLst>
                                  <a:ext uri="{28A0092B-C50C-407E-A947-70E740481C1C}">
                                    <a14:useLocalDpi val="0"/>
                                  </a:ext>
                                </a:extLst>
                              </a:blip>
                              <a:srcRect/>
                              <a:stretch>
                                <a:fillRect/>
                              </a:stretch>
                            </p:blipFill>
                            <p:spPr bwMode="auto">
                              <a:xfrm>
                                <a:off x="2483768" y="2811105"/>
                                <a:ext cx="405204" cy="262527"/>
                              </a:xfrm>
                              <a:prstGeom prst="rect">
                                <a:avLst/>
                              </a:prstGeom>
                              <a:noFill/>
                              <a:ln>
                                <a:noFill/>
                              </a:ln>
                              <a:effectLst/>
                              <a:extLst>
                                <a:ext uri="{909E8E84-426E-40DD-AFC4-6F175D3DCCD1}">
                                  <a14:hiddenFill>
                                    <a:solidFill>
                                      <a:srgbClr val="FFFFFF"/>
                                    </a:solidFill>
                                  </a14:hiddenFill>
                                </a:ext>
                                <a:ext uri="{91240B29-F687-4F45-9708-019B960494DF}">
                                  <a14:hiddenLine w="9525">
                                    <a:solidFill>
                                      <a:srgbClr val="000000"/>
                                    </a:solidFill>
                                    <a:miter lim="800000"/>
                                    <a:headEnd/>
                                    <a:tailEnd/>
                                  </a14:hiddenLine>
                                </a:ext>
                                <a:ext uri="{AF507438-7753-43E0-B8FC-AC1667EBCBE1}">
                                  <a14:hiddenEffects>
                                    <a:effectLst>
                                      <a:outerShdw dist="35921" dir="2700000" algn="ctr" rotWithShape="0">
                                        <a:srgbClr val="808080"/>
                                      </a:outerShdw>
                                    </a:effectLst>
                                  </a14:hiddenEffects>
                                </a:ext>
                              </a:extLst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</mc:Choice>
            <mc:Fallback xmlns="">
              <p:graphicFrame>
                <p:nvGraphicFramePr>
                  <p:cNvPr id="12" name="Object 3"/>
                  <p:cNvGraphicFramePr>
                    <a:graphicFrameLocks noChangeAspect="1"/>
                  </p:cNvGraphicFramePr>
                  <p:nvPr>
                    <p:extLst>
                      <p:ext uri="{D42A27DB-BD31-4B8C-83A1-F6EECF244321}">
                        <p14:modId xmlns:p14="http://schemas.microsoft.com/office/powerpoint/2010/main" val="3866830718"/>
                      </p:ext>
                    </p:extLst>
                  </p:nvPr>
                </p:nvGraphicFramePr>
                <p:xfrm>
                  <a:off x="2483768" y="2811105"/>
                  <a:ext cx="405204" cy="262527"/>
                </p:xfrm>
                <a:graphic>
                  <a:graphicData uri="http://schemas.openxmlformats.org/presentationml/2006/ole">
                    <mc:AlternateContent>
                      <mc:Choice xmlns:v="urn:schemas-microsoft-com:vml" Requires="v">
                        <p:oleObj spid="_x0000_s1043" name="Εξίσωση" r:id="rId7" imgW="164880" imgH="126720" progId="Equation.3">
                          <p:embed/>
                        </p:oleObj>
                      </mc:Choice>
                      <mc:Fallback>
                        <p:oleObj name="Εξίσωση" r:id="rId7" imgW="164880" imgH="126720" progId="Equation.3">
                          <p:embed/>
                          <p:pic>
                            <p:nvPicPr>
                              <p:cNvPr id="0" name=""/>
                              <p:cNvPicPr>
                                <a:picLocks noChangeAspect="1" noChangeArrowheads="1"/>
                              </p:cNvPicPr>
                              <p:nvPr/>
                            </p:nvPicPr>
                            <p:blipFill>
                              <a:blip r:embed="rId8">
                                <a:extLst>
                                  <a:ext uri="{28A0092B-C50C-407E-A947-70E740481C1C}">
                                    <a14:useLocalDpi xmlns:a14="http://schemas.microsoft.com/office/drawing/2010/main" val="0"/>
                                  </a:ext>
                                </a:extLst>
                              </a:blip>
                              <a:srcRect/>
                              <a:stretch>
                                <a:fillRect/>
                              </a:stretch>
                            </p:blipFill>
                            <p:spPr bwMode="auto">
                              <a:xfrm>
                                <a:off x="2483768" y="2811105"/>
                                <a:ext cx="405204" cy="262527"/>
                              </a:xfrm>
                              <a:prstGeom prst="rect">
                                <a:avLst/>
                              </a:prstGeom>
                              <a:noFill/>
                              <a:ln>
                                <a:noFill/>
                              </a:ln>
                              <a:effectLst/>
                              <a:extLst>
                                <a:ext uri="{909E8E84-426E-40DD-AFC4-6F175D3DCCD1}">
                                  <a14:hiddenFill xmlns:a14="http://schemas.microsoft.com/office/drawing/2010/main">
                                    <a:solidFill>
                                      <a:srgbClr val="FFFFFF"/>
                                    </a:solidFill>
                                  </a14:hiddenFill>
                                </a:ext>
                                <a:ext uri="{91240B29-F687-4F45-9708-019B960494DF}">
                                  <a14:hiddenLine xmlns:a14="http://schemas.microsoft.com/office/drawing/2010/main" w="9525">
                                    <a:solidFill>
                                      <a:srgbClr val="000000"/>
                                    </a:solidFill>
                                    <a:miter lim="800000"/>
                                    <a:headEnd/>
                                    <a:tailEnd/>
                                  </a14:hiddenLine>
                                </a:ext>
                                <a:ext uri="{AF507438-7753-43E0-B8FC-AC1667EBCBE1}">
                                  <a14:hiddenEffects xmlns:a14="http://schemas.microsoft.com/office/drawing/2010/main">
                                    <a:effectLst>
                                      <a:outerShdw dist="35921" dir="2700000" algn="ctr" rotWithShape="0">
                                        <a:srgbClr val="808080"/>
                                      </a:outerShdw>
                                    </a:effectLst>
                                  </a14:hiddenEffects>
                                </a:ext>
                              </a:extLst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</mc:Fallback>
          </mc:AlternateContent>
        </p:grpSp>
        <p:grpSp>
          <p:nvGrpSpPr>
            <p:cNvPr id="4" name="Ομάδα 3"/>
            <p:cNvGrpSpPr/>
            <p:nvPr/>
          </p:nvGrpSpPr>
          <p:grpSpPr>
            <a:xfrm>
              <a:off x="835284" y="4271360"/>
              <a:ext cx="498713" cy="265027"/>
              <a:chOff x="835284" y="4271360"/>
              <a:chExt cx="498713" cy="265027"/>
            </a:xfrm>
          </p:grpSpPr>
          <p:sp>
            <p:nvSpPr>
              <p:cNvPr id="14" name="Oval 21"/>
              <p:cNvSpPr>
                <a:spLocks noChangeArrowheads="1"/>
              </p:cNvSpPr>
              <p:nvPr/>
            </p:nvSpPr>
            <p:spPr bwMode="auto">
              <a:xfrm>
                <a:off x="955914" y="4271360"/>
                <a:ext cx="71245" cy="6000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l-GR"/>
              </a:p>
            </p:txBody>
          </p:sp>
          <p:sp>
            <p:nvSpPr>
              <p:cNvPr id="15" name="Text Box 22"/>
              <p:cNvSpPr txBox="1">
                <a:spLocks noChangeArrowheads="1"/>
              </p:cNvSpPr>
              <p:nvPr/>
            </p:nvSpPr>
            <p:spPr bwMode="auto">
              <a:xfrm>
                <a:off x="835284" y="4271360"/>
                <a:ext cx="498713" cy="2650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/>
                <a:r>
                  <a:rPr lang="en-US" altLang="el-GR" sz="1600" b="1" i="1" dirty="0">
                    <a:latin typeface="Comic Sans MS" pitchFamily="66" charset="0"/>
                  </a:rPr>
                  <a:t>+Q</a:t>
                </a:r>
                <a:endParaRPr lang="el-GR" altLang="el-GR" sz="1600" b="1" i="1" dirty="0">
                  <a:latin typeface="Comic Sans MS" pitchFamily="66" charset="0"/>
                </a:endParaRPr>
              </a:p>
            </p:txBody>
          </p:sp>
        </p:grpSp>
        <p:grpSp>
          <p:nvGrpSpPr>
            <p:cNvPr id="16" name="Group 37"/>
            <p:cNvGrpSpPr>
              <a:grpSpLocks/>
            </p:cNvGrpSpPr>
            <p:nvPr/>
          </p:nvGrpSpPr>
          <p:grpSpPr bwMode="auto">
            <a:xfrm>
              <a:off x="1584325" y="3565525"/>
              <a:ext cx="685800" cy="514350"/>
              <a:chOff x="998" y="2246"/>
              <a:chExt cx="432" cy="324"/>
            </a:xfrm>
          </p:grpSpPr>
          <p:sp>
            <p:nvSpPr>
              <p:cNvPr id="17" name="Oval 8"/>
              <p:cNvSpPr>
                <a:spLocks noChangeArrowheads="1"/>
              </p:cNvSpPr>
              <p:nvPr/>
            </p:nvSpPr>
            <p:spPr bwMode="auto">
              <a:xfrm>
                <a:off x="1200" y="2352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l-GR"/>
              </a:p>
            </p:txBody>
          </p:sp>
          <p:sp>
            <p:nvSpPr>
              <p:cNvPr id="18" name="Text Box 9"/>
              <p:cNvSpPr txBox="1">
                <a:spLocks noChangeArrowheads="1"/>
              </p:cNvSpPr>
              <p:nvPr/>
            </p:nvSpPr>
            <p:spPr bwMode="auto">
              <a:xfrm>
                <a:off x="1142" y="2358"/>
                <a:ext cx="288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l-GR" sz="1600" dirty="0">
                    <a:latin typeface="Comic Sans MS" pitchFamily="66" charset="0"/>
                  </a:rPr>
                  <a:t>+</a:t>
                </a:r>
                <a:r>
                  <a:rPr lang="en-US" altLang="el-GR" sz="1600" i="1" dirty="0">
                    <a:latin typeface="Comic Sans MS" pitchFamily="66" charset="0"/>
                  </a:rPr>
                  <a:t>q</a:t>
                </a:r>
                <a:endParaRPr lang="el-GR" altLang="el-GR" sz="1600" i="1" dirty="0">
                  <a:latin typeface="Comic Sans MS" pitchFamily="66" charset="0"/>
                </a:endParaRPr>
              </a:p>
            </p:txBody>
          </p:sp>
          <p:sp>
            <p:nvSpPr>
              <p:cNvPr id="19" name="Text Box 13"/>
              <p:cNvSpPr txBox="1">
                <a:spLocks noChangeArrowheads="1"/>
              </p:cNvSpPr>
              <p:nvPr/>
            </p:nvSpPr>
            <p:spPr bwMode="auto">
              <a:xfrm>
                <a:off x="998" y="2246"/>
                <a:ext cx="226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l-GR" sz="1600" dirty="0">
                    <a:latin typeface="Comic Sans MS" pitchFamily="66" charset="0"/>
                  </a:rPr>
                  <a:t>A</a:t>
                </a:r>
                <a:endParaRPr lang="el-GR" altLang="el-GR" sz="1600" dirty="0">
                  <a:latin typeface="Comic Sans MS" pitchFamily="66" charset="0"/>
                </a:endParaRPr>
              </a:p>
            </p:txBody>
          </p:sp>
        </p:grpSp>
        <p:grpSp>
          <p:nvGrpSpPr>
            <p:cNvPr id="9" name="Ομάδα 8"/>
            <p:cNvGrpSpPr/>
            <p:nvPr/>
          </p:nvGrpSpPr>
          <p:grpSpPr>
            <a:xfrm>
              <a:off x="1978832" y="3100701"/>
              <a:ext cx="492738" cy="643077"/>
              <a:chOff x="1978832" y="3100701"/>
              <a:chExt cx="492738" cy="643077"/>
            </a:xfrm>
          </p:grpSpPr>
          <p:sp>
            <p:nvSpPr>
              <p:cNvPr id="21" name="Line 11"/>
              <p:cNvSpPr>
                <a:spLocks noChangeShapeType="1"/>
              </p:cNvSpPr>
              <p:nvPr/>
            </p:nvSpPr>
            <p:spPr bwMode="auto">
              <a:xfrm flipV="1">
                <a:off x="1978832" y="3429352"/>
                <a:ext cx="360792" cy="314426"/>
              </a:xfrm>
              <a:prstGeom prst="line">
                <a:avLst/>
              </a:prstGeom>
              <a:noFill/>
              <a:ln w="38100">
                <a:solidFill>
                  <a:srgbClr val="FF33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" name="TextBox 4"/>
                  <p:cNvSpPr txBox="1"/>
                  <p:nvPr/>
                </p:nvSpPr>
                <p:spPr>
                  <a:xfrm>
                    <a:off x="2083900" y="3100701"/>
                    <a:ext cx="387670" cy="402931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b="1" i="1" smtClean="0"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latin typeface="Cambria Math"/>
                                </a:rPr>
                                <m:t>𝑭</m:t>
                              </m:r>
                            </m:e>
                          </m:acc>
                        </m:oMath>
                      </m:oMathPara>
                    </a14:m>
                    <a:endParaRPr lang="el-GR" b="1" dirty="0"/>
                  </a:p>
                </p:txBody>
              </p:sp>
            </mc:Choice>
            <mc:Fallback xmlns="">
              <p:sp>
                <p:nvSpPr>
                  <p:cNvPr id="5" name="TextBox 4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083900" y="3100701"/>
                    <a:ext cx="387670" cy="402931"/>
                  </a:xfrm>
                  <a:prstGeom prst="rect">
                    <a:avLst/>
                  </a:prstGeom>
                  <a:blipFill rotWithShape="1">
                    <a:blip r:embed="rId9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p:sp>
        <p:nvSpPr>
          <p:cNvPr id="25" name="Text Box 4"/>
          <p:cNvSpPr txBox="1">
            <a:spLocks noChangeArrowheads="1"/>
          </p:cNvSpPr>
          <p:nvPr/>
        </p:nvSpPr>
        <p:spPr bwMode="auto">
          <a:xfrm>
            <a:off x="1783390" y="330539"/>
            <a:ext cx="577057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l-GR" altLang="el-GR" sz="3200" b="1" dirty="0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Ηλεκτρική </a:t>
            </a:r>
            <a:r>
              <a:rPr lang="el-GR" altLang="el-GR" sz="32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Δυναμική Ενέργεια</a:t>
            </a:r>
            <a:endParaRPr lang="el-GR" altLang="el-GR" sz="3200" b="1" dirty="0">
              <a:solidFill>
                <a:srgbClr val="80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9947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7" grpId="0"/>
      <p:bldP spid="29" grpId="0"/>
      <p:bldP spid="30" grpId="0"/>
      <p:bldP spid="2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altLang="el-GR" dirty="0" err="1">
                <a:solidFill>
                  <a:schemeClr val="tx1"/>
                </a:solidFill>
              </a:rPr>
              <a:t>Μερκ</a:t>
            </a:r>
            <a:r>
              <a:rPr lang="el-GR" altLang="el-GR" dirty="0">
                <a:solidFill>
                  <a:schemeClr val="tx1"/>
                </a:solidFill>
              </a:rPr>
              <a:t>. Παναγιωτόπουλος - Φυσικός      </a:t>
            </a:r>
            <a:r>
              <a:rPr lang="el-GR" altLang="el-GR" dirty="0" err="1">
                <a:solidFill>
                  <a:schemeClr val="tx1"/>
                </a:solidFill>
              </a:rPr>
              <a:t>www.merkopanas.blogspot.gr</a:t>
            </a:r>
            <a:endParaRPr lang="el-GR" altLang="el-GR" dirty="0">
              <a:solidFill>
                <a:schemeClr val="tx1"/>
              </a:solidFill>
            </a:endParaRPr>
          </a:p>
        </p:txBody>
      </p:sp>
      <p:sp>
        <p:nvSpPr>
          <p:cNvPr id="24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27F2D-19C5-4109-9A2B-4CCF15C308F6}" type="slidenum">
              <a:rPr lang="el-GR" altLang="el-GR">
                <a:solidFill>
                  <a:schemeClr val="tx1"/>
                </a:solidFill>
              </a:rPr>
              <a:pPr/>
              <a:t>4</a:t>
            </a:fld>
            <a:endParaRPr lang="el-GR" altLang="el-GR" dirty="0">
              <a:solidFill>
                <a:schemeClr val="tx1"/>
              </a:solidFill>
            </a:endParaRPr>
          </a:p>
        </p:txBody>
      </p:sp>
      <p:sp>
        <p:nvSpPr>
          <p:cNvPr id="6159" name="Text Box 15"/>
          <p:cNvSpPr txBox="1">
            <a:spLocks noChangeArrowheads="1"/>
          </p:cNvSpPr>
          <p:nvPr/>
        </p:nvSpPr>
        <p:spPr bwMode="auto">
          <a:xfrm>
            <a:off x="1674774" y="809724"/>
            <a:ext cx="6342282" cy="24929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ct val="50000"/>
              </a:spcBef>
            </a:pPr>
            <a:r>
              <a:rPr lang="el-GR" altLang="el-GR" sz="2000" b="1" dirty="0">
                <a:latin typeface="Comic Sans MS" pitchFamily="66" charset="0"/>
              </a:rPr>
              <a:t>Το</a:t>
            </a:r>
            <a:r>
              <a:rPr lang="el-GR" altLang="el-GR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 </a:t>
            </a:r>
            <a:r>
              <a:rPr lang="el-GR" altLang="el-GR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Δυναμικό</a:t>
            </a:r>
            <a:r>
              <a:rPr lang="el-GR" altLang="el-GR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 </a:t>
            </a:r>
            <a:r>
              <a:rPr lang="el-GR" altLang="el-GR" sz="2000" b="1" dirty="0">
                <a:latin typeface="Comic Sans MS" pitchFamily="66" charset="0"/>
              </a:rPr>
              <a:t>σ’ ένα σημείο Α ηλεκτρικού πεδίου είναι </a:t>
            </a:r>
            <a:r>
              <a:rPr lang="el-GR" altLang="el-GR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μονόμετρο μέγεθος</a:t>
            </a:r>
            <a:r>
              <a:rPr lang="el-GR" altLang="el-GR" sz="2000" b="1" dirty="0">
                <a:solidFill>
                  <a:srgbClr val="008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en-US" altLang="el-GR" sz="2000" b="1" dirty="0">
                <a:solidFill>
                  <a:srgbClr val="008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el-GR" altLang="el-GR" sz="2000" b="1" dirty="0">
                <a:latin typeface="Comic Sans MS" pitchFamily="66" charset="0"/>
              </a:rPr>
              <a:t>και ορίζεται από </a:t>
            </a:r>
            <a:r>
              <a:rPr lang="el-GR" altLang="el-GR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το πηλίκο του έργου</a:t>
            </a:r>
            <a:r>
              <a:rPr lang="el-GR" altLang="el-GR" sz="2000" b="1" dirty="0">
                <a:solidFill>
                  <a:srgbClr val="008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el-GR" altLang="el-GR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της </a:t>
            </a:r>
            <a:r>
              <a:rPr lang="el-GR" altLang="el-GR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δύναμης</a:t>
            </a:r>
            <a:r>
              <a:rPr lang="en-US" altLang="el-GR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,</a:t>
            </a:r>
            <a:r>
              <a:rPr lang="el-GR" altLang="el-GR" sz="2000" b="1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el-GR" altLang="el-GR" sz="2000" b="1" dirty="0">
                <a:latin typeface="Comic Sans MS" pitchFamily="66" charset="0"/>
              </a:rPr>
              <a:t>που ασκεί το πεδίο σ’ ένα φορτίο</a:t>
            </a:r>
            <a:r>
              <a:rPr lang="en-US" altLang="el-GR" sz="2000" b="1" dirty="0">
                <a:latin typeface="Comic Sans MS" pitchFamily="66" charset="0"/>
              </a:rPr>
              <a:t>-</a:t>
            </a:r>
            <a:r>
              <a:rPr lang="el-GR" altLang="el-GR" sz="2000" b="1" dirty="0">
                <a:latin typeface="Comic Sans MS" pitchFamily="66" charset="0"/>
              </a:rPr>
              <a:t>υπόθεμα </a:t>
            </a:r>
            <a:r>
              <a:rPr lang="en-US" altLang="el-GR" sz="2000" b="1" i="1" dirty="0">
                <a:latin typeface="Comic Sans MS" pitchFamily="66" charset="0"/>
              </a:rPr>
              <a:t>q</a:t>
            </a:r>
            <a:r>
              <a:rPr lang="en-US" altLang="el-GR" sz="2000" b="1" baseline="-25000" dirty="0">
                <a:latin typeface="Comic Sans MS" pitchFamily="66" charset="0"/>
              </a:rPr>
              <a:t>0</a:t>
            </a:r>
            <a:r>
              <a:rPr lang="el-GR" altLang="el-GR" sz="2000" b="1" dirty="0">
                <a:latin typeface="Comic Sans MS" pitchFamily="66" charset="0"/>
              </a:rPr>
              <a:t> για να μεταφερθεί αυτό από το Α εκτός του πεδίου, </a:t>
            </a:r>
            <a:r>
              <a:rPr lang="el-GR" altLang="el-GR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προς το φορτίο</a:t>
            </a:r>
            <a:r>
              <a:rPr lang="el-GR" altLang="el-GR" sz="2000" b="1" dirty="0">
                <a:solidFill>
                  <a:srgbClr val="008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el-GR" altLang="el-GR" sz="2000" b="1" dirty="0">
                <a:latin typeface="Comic Sans MS" pitchFamily="66" charset="0"/>
              </a:rPr>
              <a:t>αυτό.</a:t>
            </a:r>
            <a:r>
              <a:rPr lang="el-GR" altLang="el-GR" sz="2000" b="1" baseline="-25000" dirty="0">
                <a:latin typeface="Comic Sans MS" pitchFamily="66" charset="0"/>
              </a:rPr>
              <a:t> </a:t>
            </a:r>
            <a:endParaRPr lang="el-GR" altLang="el-GR" sz="2000" b="1" dirty="0">
              <a:latin typeface="Comic Sans MS" pitchFamily="66" charset="0"/>
            </a:endParaRPr>
          </a:p>
        </p:txBody>
      </p:sp>
      <p:grpSp>
        <p:nvGrpSpPr>
          <p:cNvPr id="9" name="Ομάδα 8"/>
          <p:cNvGrpSpPr/>
          <p:nvPr/>
        </p:nvGrpSpPr>
        <p:grpSpPr>
          <a:xfrm>
            <a:off x="319898" y="3372193"/>
            <a:ext cx="3600202" cy="2667000"/>
            <a:chOff x="284629" y="794336"/>
            <a:chExt cx="3600202" cy="2667000"/>
          </a:xfrm>
        </p:grpSpPr>
        <p:grpSp>
          <p:nvGrpSpPr>
            <p:cNvPr id="2" name="Ομάδα 1"/>
            <p:cNvGrpSpPr/>
            <p:nvPr/>
          </p:nvGrpSpPr>
          <p:grpSpPr>
            <a:xfrm>
              <a:off x="284629" y="794336"/>
              <a:ext cx="3600202" cy="2667000"/>
              <a:chOff x="549851" y="839708"/>
              <a:chExt cx="3600202" cy="2667000"/>
            </a:xfrm>
          </p:grpSpPr>
          <p:graphicFrame>
            <p:nvGraphicFramePr>
              <p:cNvPr id="6147" name="Object 3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190656500"/>
                  </p:ext>
                </p:extLst>
              </p:nvPr>
            </p:nvGraphicFramePr>
            <p:xfrm>
              <a:off x="3102459" y="973887"/>
              <a:ext cx="340540" cy="272881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227" name="Εξίσωση" r:id="rId4" imgW="164880" imgH="126720" progId="Equation.3">
                      <p:embed/>
                    </p:oleObj>
                  </mc:Choice>
                  <mc:Fallback>
                    <p:oleObj name="Εξίσωση" r:id="rId4" imgW="164880" imgH="126720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102459" y="973887"/>
                            <a:ext cx="340540" cy="272881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6148" name="Freeform 4"/>
              <p:cNvSpPr>
                <a:spLocks/>
              </p:cNvSpPr>
              <p:nvPr/>
            </p:nvSpPr>
            <p:spPr bwMode="auto">
              <a:xfrm>
                <a:off x="549851" y="839708"/>
                <a:ext cx="3600202" cy="2667000"/>
              </a:xfrm>
              <a:custGeom>
                <a:avLst/>
                <a:gdLst>
                  <a:gd name="T0" fmla="*/ 362 w 1616"/>
                  <a:gd name="T1" fmla="*/ 278 h 1468"/>
                  <a:gd name="T2" fmla="*/ 195 w 1616"/>
                  <a:gd name="T3" fmla="*/ 362 h 1468"/>
                  <a:gd name="T4" fmla="*/ 102 w 1616"/>
                  <a:gd name="T5" fmla="*/ 492 h 1468"/>
                  <a:gd name="T6" fmla="*/ 28 w 1616"/>
                  <a:gd name="T7" fmla="*/ 669 h 1468"/>
                  <a:gd name="T8" fmla="*/ 0 w 1616"/>
                  <a:gd name="T9" fmla="*/ 854 h 1468"/>
                  <a:gd name="T10" fmla="*/ 9 w 1616"/>
                  <a:gd name="T11" fmla="*/ 1077 h 1468"/>
                  <a:gd name="T12" fmla="*/ 158 w 1616"/>
                  <a:gd name="T13" fmla="*/ 1254 h 1468"/>
                  <a:gd name="T14" fmla="*/ 204 w 1616"/>
                  <a:gd name="T15" fmla="*/ 1291 h 1468"/>
                  <a:gd name="T16" fmla="*/ 260 w 1616"/>
                  <a:gd name="T17" fmla="*/ 1328 h 1468"/>
                  <a:gd name="T18" fmla="*/ 362 w 1616"/>
                  <a:gd name="T19" fmla="*/ 1365 h 1468"/>
                  <a:gd name="T20" fmla="*/ 687 w 1616"/>
                  <a:gd name="T21" fmla="*/ 1468 h 1468"/>
                  <a:gd name="T22" fmla="*/ 752 w 1616"/>
                  <a:gd name="T23" fmla="*/ 1458 h 1468"/>
                  <a:gd name="T24" fmla="*/ 845 w 1616"/>
                  <a:gd name="T25" fmla="*/ 1412 h 1468"/>
                  <a:gd name="T26" fmla="*/ 938 w 1616"/>
                  <a:gd name="T27" fmla="*/ 1273 h 1468"/>
                  <a:gd name="T28" fmla="*/ 975 w 1616"/>
                  <a:gd name="T29" fmla="*/ 1152 h 1468"/>
                  <a:gd name="T30" fmla="*/ 1022 w 1616"/>
                  <a:gd name="T31" fmla="*/ 1096 h 1468"/>
                  <a:gd name="T32" fmla="*/ 1449 w 1616"/>
                  <a:gd name="T33" fmla="*/ 957 h 1468"/>
                  <a:gd name="T34" fmla="*/ 1588 w 1616"/>
                  <a:gd name="T35" fmla="*/ 854 h 1468"/>
                  <a:gd name="T36" fmla="*/ 1616 w 1616"/>
                  <a:gd name="T37" fmla="*/ 771 h 1468"/>
                  <a:gd name="T38" fmla="*/ 1579 w 1616"/>
                  <a:gd name="T39" fmla="*/ 566 h 1468"/>
                  <a:gd name="T40" fmla="*/ 1430 w 1616"/>
                  <a:gd name="T41" fmla="*/ 446 h 1468"/>
                  <a:gd name="T42" fmla="*/ 1170 w 1616"/>
                  <a:gd name="T43" fmla="*/ 316 h 1468"/>
                  <a:gd name="T44" fmla="*/ 1115 w 1616"/>
                  <a:gd name="T45" fmla="*/ 288 h 1468"/>
                  <a:gd name="T46" fmla="*/ 1059 w 1616"/>
                  <a:gd name="T47" fmla="*/ 269 h 1468"/>
                  <a:gd name="T48" fmla="*/ 1022 w 1616"/>
                  <a:gd name="T49" fmla="*/ 232 h 1468"/>
                  <a:gd name="T50" fmla="*/ 985 w 1616"/>
                  <a:gd name="T51" fmla="*/ 213 h 1468"/>
                  <a:gd name="T52" fmla="*/ 882 w 1616"/>
                  <a:gd name="T53" fmla="*/ 130 h 1468"/>
                  <a:gd name="T54" fmla="*/ 771 w 1616"/>
                  <a:gd name="T55" fmla="*/ 37 h 1468"/>
                  <a:gd name="T56" fmla="*/ 715 w 1616"/>
                  <a:gd name="T57" fmla="*/ 0 h 1468"/>
                  <a:gd name="T58" fmla="*/ 539 w 1616"/>
                  <a:gd name="T59" fmla="*/ 18 h 1468"/>
                  <a:gd name="T60" fmla="*/ 483 w 1616"/>
                  <a:gd name="T61" fmla="*/ 37 h 1468"/>
                  <a:gd name="T62" fmla="*/ 418 w 1616"/>
                  <a:gd name="T63" fmla="*/ 111 h 1468"/>
                  <a:gd name="T64" fmla="*/ 399 w 1616"/>
                  <a:gd name="T65" fmla="*/ 139 h 1468"/>
                  <a:gd name="T66" fmla="*/ 362 w 1616"/>
                  <a:gd name="T67" fmla="*/ 195 h 1468"/>
                  <a:gd name="T68" fmla="*/ 353 w 1616"/>
                  <a:gd name="T69" fmla="*/ 223 h 1468"/>
                  <a:gd name="T70" fmla="*/ 334 w 1616"/>
                  <a:gd name="T71" fmla="*/ 251 h 1468"/>
                  <a:gd name="T72" fmla="*/ 362 w 1616"/>
                  <a:gd name="T73" fmla="*/ 278 h 14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1616" h="1468">
                    <a:moveTo>
                      <a:pt x="362" y="278"/>
                    </a:moveTo>
                    <a:cubicBezTo>
                      <a:pt x="285" y="295"/>
                      <a:pt x="260" y="320"/>
                      <a:pt x="195" y="362"/>
                    </a:cubicBezTo>
                    <a:cubicBezTo>
                      <a:pt x="165" y="407"/>
                      <a:pt x="132" y="448"/>
                      <a:pt x="102" y="492"/>
                    </a:cubicBezTo>
                    <a:cubicBezTo>
                      <a:pt x="86" y="556"/>
                      <a:pt x="57" y="610"/>
                      <a:pt x="28" y="669"/>
                    </a:cubicBezTo>
                    <a:cubicBezTo>
                      <a:pt x="4" y="798"/>
                      <a:pt x="13" y="737"/>
                      <a:pt x="0" y="854"/>
                    </a:cubicBezTo>
                    <a:cubicBezTo>
                      <a:pt x="3" y="928"/>
                      <a:pt x="4" y="1003"/>
                      <a:pt x="9" y="1077"/>
                    </a:cubicBezTo>
                    <a:cubicBezTo>
                      <a:pt x="15" y="1175"/>
                      <a:pt x="80" y="1214"/>
                      <a:pt x="158" y="1254"/>
                    </a:cubicBezTo>
                    <a:cubicBezTo>
                      <a:pt x="191" y="1305"/>
                      <a:pt x="157" y="1265"/>
                      <a:pt x="204" y="1291"/>
                    </a:cubicBezTo>
                    <a:cubicBezTo>
                      <a:pt x="224" y="1302"/>
                      <a:pt x="239" y="1320"/>
                      <a:pt x="260" y="1328"/>
                    </a:cubicBezTo>
                    <a:cubicBezTo>
                      <a:pt x="294" y="1341"/>
                      <a:pt x="330" y="1349"/>
                      <a:pt x="362" y="1365"/>
                    </a:cubicBezTo>
                    <a:cubicBezTo>
                      <a:pt x="464" y="1415"/>
                      <a:pt x="574" y="1448"/>
                      <a:pt x="687" y="1468"/>
                    </a:cubicBezTo>
                    <a:cubicBezTo>
                      <a:pt x="709" y="1465"/>
                      <a:pt x="731" y="1464"/>
                      <a:pt x="752" y="1458"/>
                    </a:cubicBezTo>
                    <a:cubicBezTo>
                      <a:pt x="783" y="1449"/>
                      <a:pt x="812" y="1423"/>
                      <a:pt x="845" y="1412"/>
                    </a:cubicBezTo>
                    <a:cubicBezTo>
                      <a:pt x="898" y="1376"/>
                      <a:pt x="903" y="1322"/>
                      <a:pt x="938" y="1273"/>
                    </a:cubicBezTo>
                    <a:cubicBezTo>
                      <a:pt x="944" y="1249"/>
                      <a:pt x="960" y="1167"/>
                      <a:pt x="975" y="1152"/>
                    </a:cubicBezTo>
                    <a:cubicBezTo>
                      <a:pt x="1011" y="1116"/>
                      <a:pt x="996" y="1135"/>
                      <a:pt x="1022" y="1096"/>
                    </a:cubicBezTo>
                    <a:cubicBezTo>
                      <a:pt x="1089" y="887"/>
                      <a:pt x="1198" y="964"/>
                      <a:pt x="1449" y="957"/>
                    </a:cubicBezTo>
                    <a:cubicBezTo>
                      <a:pt x="1503" y="938"/>
                      <a:pt x="1541" y="887"/>
                      <a:pt x="1588" y="854"/>
                    </a:cubicBezTo>
                    <a:cubicBezTo>
                      <a:pt x="1598" y="827"/>
                      <a:pt x="1616" y="771"/>
                      <a:pt x="1616" y="771"/>
                    </a:cubicBezTo>
                    <a:cubicBezTo>
                      <a:pt x="1613" y="728"/>
                      <a:pt x="1616" y="613"/>
                      <a:pt x="1579" y="566"/>
                    </a:cubicBezTo>
                    <a:cubicBezTo>
                      <a:pt x="1538" y="514"/>
                      <a:pt x="1489" y="474"/>
                      <a:pt x="1430" y="446"/>
                    </a:cubicBezTo>
                    <a:cubicBezTo>
                      <a:pt x="1356" y="370"/>
                      <a:pt x="1267" y="349"/>
                      <a:pt x="1170" y="316"/>
                    </a:cubicBezTo>
                    <a:cubicBezTo>
                      <a:pt x="1071" y="282"/>
                      <a:pt x="1216" y="333"/>
                      <a:pt x="1115" y="288"/>
                    </a:cubicBezTo>
                    <a:cubicBezTo>
                      <a:pt x="1097" y="280"/>
                      <a:pt x="1059" y="269"/>
                      <a:pt x="1059" y="269"/>
                    </a:cubicBezTo>
                    <a:cubicBezTo>
                      <a:pt x="1047" y="257"/>
                      <a:pt x="1036" y="243"/>
                      <a:pt x="1022" y="232"/>
                    </a:cubicBezTo>
                    <a:cubicBezTo>
                      <a:pt x="1011" y="224"/>
                      <a:pt x="996" y="222"/>
                      <a:pt x="985" y="213"/>
                    </a:cubicBezTo>
                    <a:cubicBezTo>
                      <a:pt x="870" y="119"/>
                      <a:pt x="964" y="170"/>
                      <a:pt x="882" y="130"/>
                    </a:cubicBezTo>
                    <a:cubicBezTo>
                      <a:pt x="795" y="43"/>
                      <a:pt x="849" y="87"/>
                      <a:pt x="771" y="37"/>
                    </a:cubicBezTo>
                    <a:cubicBezTo>
                      <a:pt x="752" y="25"/>
                      <a:pt x="715" y="0"/>
                      <a:pt x="715" y="0"/>
                    </a:cubicBezTo>
                    <a:cubicBezTo>
                      <a:pt x="678" y="3"/>
                      <a:pt x="587" y="6"/>
                      <a:pt x="539" y="18"/>
                    </a:cubicBezTo>
                    <a:cubicBezTo>
                      <a:pt x="520" y="23"/>
                      <a:pt x="483" y="37"/>
                      <a:pt x="483" y="37"/>
                    </a:cubicBezTo>
                    <a:cubicBezTo>
                      <a:pt x="437" y="68"/>
                      <a:pt x="462" y="46"/>
                      <a:pt x="418" y="111"/>
                    </a:cubicBezTo>
                    <a:cubicBezTo>
                      <a:pt x="412" y="120"/>
                      <a:pt x="399" y="139"/>
                      <a:pt x="399" y="139"/>
                    </a:cubicBezTo>
                    <a:cubicBezTo>
                      <a:pt x="378" y="206"/>
                      <a:pt x="408" y="125"/>
                      <a:pt x="362" y="195"/>
                    </a:cubicBezTo>
                    <a:cubicBezTo>
                      <a:pt x="357" y="203"/>
                      <a:pt x="357" y="214"/>
                      <a:pt x="353" y="223"/>
                    </a:cubicBezTo>
                    <a:cubicBezTo>
                      <a:pt x="348" y="233"/>
                      <a:pt x="332" y="240"/>
                      <a:pt x="334" y="251"/>
                    </a:cubicBezTo>
                    <a:cubicBezTo>
                      <a:pt x="336" y="264"/>
                      <a:pt x="353" y="269"/>
                      <a:pt x="362" y="278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</p:grpSp>
        <p:grpSp>
          <p:nvGrpSpPr>
            <p:cNvPr id="6179" name="Group 35"/>
            <p:cNvGrpSpPr>
              <a:grpSpLocks/>
            </p:cNvGrpSpPr>
            <p:nvPr/>
          </p:nvGrpSpPr>
          <p:grpSpPr bwMode="auto">
            <a:xfrm>
              <a:off x="946294" y="2335493"/>
              <a:ext cx="669537" cy="321125"/>
              <a:chOff x="740" y="1609"/>
              <a:chExt cx="464" cy="213"/>
            </a:xfrm>
            <a:solidFill>
              <a:schemeClr val="bg1"/>
            </a:solidFill>
          </p:grpSpPr>
          <p:sp>
            <p:nvSpPr>
              <p:cNvPr id="6149" name="Oval 5"/>
              <p:cNvSpPr>
                <a:spLocks noChangeArrowheads="1"/>
              </p:cNvSpPr>
              <p:nvPr/>
            </p:nvSpPr>
            <p:spPr bwMode="auto">
              <a:xfrm>
                <a:off x="801" y="1611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l-GR"/>
              </a:p>
            </p:txBody>
          </p:sp>
          <p:sp>
            <p:nvSpPr>
              <p:cNvPr id="6151" name="Text Box 7"/>
              <p:cNvSpPr txBox="1">
                <a:spLocks noChangeArrowheads="1"/>
              </p:cNvSpPr>
              <p:nvPr/>
            </p:nvSpPr>
            <p:spPr bwMode="auto">
              <a:xfrm>
                <a:off x="740" y="1609"/>
                <a:ext cx="464" cy="2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l-GR" sz="1600" b="1" dirty="0">
                    <a:latin typeface="Comic Sans MS" pitchFamily="66" charset="0"/>
                  </a:rPr>
                  <a:t>+</a:t>
                </a:r>
                <a:r>
                  <a:rPr lang="en-US" altLang="el-GR" sz="1600" b="1" i="1" dirty="0">
                    <a:latin typeface="Comic Sans MS" pitchFamily="66" charset="0"/>
                  </a:rPr>
                  <a:t>Q</a:t>
                </a:r>
                <a:endParaRPr lang="el-GR" altLang="el-GR" sz="1600" b="1" i="1" dirty="0">
                  <a:latin typeface="Comic Sans MS" pitchFamily="66" charset="0"/>
                </a:endParaRPr>
              </a:p>
            </p:txBody>
          </p:sp>
        </p:grpSp>
      </p:grpSp>
      <p:grpSp>
        <p:nvGrpSpPr>
          <p:cNvPr id="12" name="Ομάδα 11"/>
          <p:cNvGrpSpPr/>
          <p:nvPr/>
        </p:nvGrpSpPr>
        <p:grpSpPr>
          <a:xfrm>
            <a:off x="1522647" y="3691216"/>
            <a:ext cx="910755" cy="989157"/>
            <a:chOff x="1487378" y="1113359"/>
            <a:chExt cx="910755" cy="989157"/>
          </a:xfrm>
        </p:grpSpPr>
        <p:grpSp>
          <p:nvGrpSpPr>
            <p:cNvPr id="8" name="Ομάδα 7"/>
            <p:cNvGrpSpPr/>
            <p:nvPr/>
          </p:nvGrpSpPr>
          <p:grpSpPr>
            <a:xfrm>
              <a:off x="1487378" y="1113359"/>
              <a:ext cx="910755" cy="741503"/>
              <a:chOff x="1487378" y="1113359"/>
              <a:chExt cx="910755" cy="741503"/>
            </a:xfrm>
          </p:grpSpPr>
          <p:grpSp>
            <p:nvGrpSpPr>
              <p:cNvPr id="6173" name="Group 29"/>
              <p:cNvGrpSpPr>
                <a:grpSpLocks/>
              </p:cNvGrpSpPr>
              <p:nvPr/>
            </p:nvGrpSpPr>
            <p:grpSpPr bwMode="auto">
              <a:xfrm>
                <a:off x="1487378" y="1496087"/>
                <a:ext cx="731838" cy="358775"/>
                <a:chOff x="1008" y="2222"/>
                <a:chExt cx="461" cy="226"/>
              </a:xfrm>
            </p:grpSpPr>
            <p:sp>
              <p:nvSpPr>
                <p:cNvPr id="6174" name="Oval 30"/>
                <p:cNvSpPr>
                  <a:spLocks noChangeArrowheads="1"/>
                </p:cNvSpPr>
                <p:nvPr/>
              </p:nvSpPr>
              <p:spPr bwMode="auto">
                <a:xfrm>
                  <a:off x="1202" y="2387"/>
                  <a:ext cx="55" cy="61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l-GR"/>
                </a:p>
              </p:txBody>
            </p:sp>
            <p:sp>
              <p:nvSpPr>
                <p:cNvPr id="6175" name="Line 31"/>
                <p:cNvSpPr>
                  <a:spLocks noChangeShapeType="1"/>
                </p:cNvSpPr>
                <p:nvPr/>
              </p:nvSpPr>
              <p:spPr bwMode="auto">
                <a:xfrm flipV="1">
                  <a:off x="1248" y="2222"/>
                  <a:ext cx="221" cy="178"/>
                </a:xfrm>
                <a:prstGeom prst="line">
                  <a:avLst/>
                </a:prstGeom>
                <a:noFill/>
                <a:ln w="38100">
                  <a:solidFill>
                    <a:srgbClr val="FF3300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6176" name="Text Box 32"/>
                <p:cNvSpPr txBox="1">
                  <a:spLocks noChangeArrowheads="1"/>
                </p:cNvSpPr>
                <p:nvPr/>
              </p:nvSpPr>
              <p:spPr bwMode="auto">
                <a:xfrm>
                  <a:off x="1008" y="2222"/>
                  <a:ext cx="249" cy="21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square"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altLang="el-GR" sz="1600" dirty="0">
                      <a:latin typeface="Comic Sans MS" pitchFamily="66" charset="0"/>
                    </a:rPr>
                    <a:t>A</a:t>
                  </a:r>
                  <a:endParaRPr lang="el-GR" altLang="el-GR" sz="1600" dirty="0">
                    <a:latin typeface="Comic Sans MS" pitchFamily="66" charset="0"/>
                  </a:endParaRPr>
                </a:p>
              </p:txBody>
            </p: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7" name="TextBox 26"/>
                  <p:cNvSpPr txBox="1"/>
                  <p:nvPr/>
                </p:nvSpPr>
                <p:spPr>
                  <a:xfrm>
                    <a:off x="2010463" y="1113359"/>
                    <a:ext cx="387670" cy="402931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b="1" i="1" smtClean="0"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latin typeface="Cambria Math"/>
                                </a:rPr>
                                <m:t>𝑭</m:t>
                              </m:r>
                            </m:e>
                          </m:acc>
                        </m:oMath>
                      </m:oMathPara>
                    </a14:m>
                    <a:endParaRPr lang="el-GR" b="1" dirty="0"/>
                  </a:p>
                </p:txBody>
              </p:sp>
            </mc:Choice>
            <mc:Fallback xmlns="">
              <p:sp>
                <p:nvSpPr>
                  <p:cNvPr id="27" name="TextBox 26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010463" y="1113359"/>
                    <a:ext cx="387670" cy="402931"/>
                  </a:xfrm>
                  <a:prstGeom prst="rect">
                    <a:avLst/>
                  </a:prstGeom>
                  <a:blipFill rotWithShape="1">
                    <a:blip r:embed="rId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6172" name="Text Box 28"/>
            <p:cNvSpPr txBox="1">
              <a:spLocks noChangeArrowheads="1"/>
            </p:cNvSpPr>
            <p:nvPr/>
          </p:nvSpPr>
          <p:spPr bwMode="auto">
            <a:xfrm>
              <a:off x="1563578" y="1764378"/>
              <a:ext cx="574675" cy="3381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l-GR" sz="1600" dirty="0">
                  <a:latin typeface="Comic Sans MS" pitchFamily="66" charset="0"/>
                </a:rPr>
                <a:t>+</a:t>
              </a:r>
              <a:r>
                <a:rPr lang="en-US" altLang="el-GR" sz="1600" i="1" dirty="0">
                  <a:latin typeface="Comic Sans MS" pitchFamily="66" charset="0"/>
                </a:rPr>
                <a:t>q</a:t>
              </a:r>
              <a:r>
                <a:rPr lang="en-US" altLang="el-GR" sz="1600" baseline="-25000" dirty="0">
                  <a:latin typeface="Comic Sans MS" pitchFamily="66" charset="0"/>
                </a:rPr>
                <a:t>0</a:t>
              </a:r>
              <a:endParaRPr lang="el-GR" altLang="el-GR" sz="1600" dirty="0">
                <a:latin typeface="Comic Sans MS" pitchFamily="66" charset="0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4904106" y="3572197"/>
                <a:ext cx="2880320" cy="11194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3200" b="1" i="1" smtClean="0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3200" b="1" i="1" smtClean="0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𝑽</m:t>
                          </m:r>
                        </m:e>
                        <m:sub>
                          <m:r>
                            <a:rPr lang="en-US" sz="3200" b="1" i="0" smtClean="0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𝐀</m:t>
                          </m:r>
                        </m:sub>
                      </m:sSub>
                      <m:r>
                        <a:rPr lang="en-US" sz="3200" b="1" i="1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en-US" sz="3200" b="1" i="1" smtClean="0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3200" b="1" i="1" smtClean="0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3200" b="1" i="1" smtClean="0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/>
                                </a:rPr>
                                <m:t>𝑾</m:t>
                              </m:r>
                            </m:e>
                            <m:sub>
                              <m:r>
                                <a:rPr lang="en-US" sz="3200" b="1" i="1" smtClean="0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/>
                                </a:rPr>
                                <m:t>𝑭</m:t>
                              </m:r>
                              <m:r>
                                <a:rPr lang="en-US" sz="3200" b="1" i="1" smtClean="0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/>
                                </a:rPr>
                                <m:t>(</m:t>
                              </m:r>
                              <m:r>
                                <a:rPr lang="en-US" sz="3200" b="1" i="0" smtClean="0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/>
                                </a:rPr>
                                <m:t>𝐀</m:t>
                              </m:r>
                              <m:r>
                                <a:rPr lang="en-US" sz="3200" b="1" i="0" smtClean="0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/>
                                  <a:ea typeface="Cambria Math"/>
                                </a:rPr>
                                <m:t>→∞</m:t>
                              </m:r>
                              <m:r>
                                <a:rPr lang="en-US" sz="3200" b="1" i="1" smtClean="0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/>
                                  <a:ea typeface="Cambria Math"/>
                                </a:rPr>
                                <m:t>)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3200" b="1" i="1" smtClean="0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3200" b="1" i="1" smtClean="0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/>
                                </a:rPr>
                                <m:t>𝒒</m:t>
                              </m:r>
                            </m:e>
                            <m:sub>
                              <m:r>
                                <a:rPr lang="en-US" sz="3200" b="1" i="0" smtClean="0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/>
                                </a:rPr>
                                <m:t>𝟎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l-GR" sz="32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04106" y="3572197"/>
                <a:ext cx="2880320" cy="1119474"/>
              </a:xfrm>
              <a:prstGeom prst="rect">
                <a:avLst/>
              </a:prstGeom>
              <a:blipFill>
                <a:blip r:embed="rId7"/>
                <a:stretch>
                  <a:fillRect b="-1630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3051676" y="5162542"/>
            <a:ext cx="182408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l-GR" sz="1600" dirty="0" smtClean="0">
                <a:latin typeface="Comic Sans MS" panose="030F0702030302020204" pitchFamily="66" charset="0"/>
              </a:rPr>
              <a:t>Μονάδα μέτρησης του Δυναμικού</a:t>
            </a:r>
            <a:endParaRPr lang="el-GR" sz="16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6553200" y="5111131"/>
                <a:ext cx="1229916" cy="7938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sz="2400" b="1" i="1" smtClean="0">
                              <a:solidFill>
                                <a:srgbClr val="0000FF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1" i="0" smtClean="0">
                              <a:solidFill>
                                <a:srgbClr val="0000FF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𝟏</m:t>
                          </m:r>
                          <m:r>
                            <a:rPr lang="en-US" sz="2400" b="1" i="0" smtClean="0">
                              <a:solidFill>
                                <a:srgbClr val="0000FF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 </m:t>
                          </m:r>
                          <m:r>
                            <a:rPr lang="en-US" sz="2400" b="1" i="0" smtClean="0">
                              <a:solidFill>
                                <a:srgbClr val="0000FF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𝐉𝐨𝐮𝐥𝐞</m:t>
                          </m:r>
                        </m:num>
                        <m:den>
                          <m:r>
                            <a:rPr lang="en-US" sz="2400" b="1" i="0" smtClean="0">
                              <a:solidFill>
                                <a:srgbClr val="0000FF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𝟏</m:t>
                          </m:r>
                          <m:r>
                            <a:rPr lang="en-US" sz="2400" b="1" i="0" smtClean="0">
                              <a:solidFill>
                                <a:srgbClr val="0000FF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 </m:t>
                          </m:r>
                          <m:r>
                            <a:rPr lang="en-US" sz="2400" b="1" i="0" smtClean="0">
                              <a:solidFill>
                                <a:srgbClr val="0000FF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𝐂</m:t>
                          </m:r>
                        </m:den>
                      </m:f>
                    </m:oMath>
                  </m:oMathPara>
                </a14:m>
                <a:endParaRPr lang="el-GR" sz="2400" b="1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53200" y="5111131"/>
                <a:ext cx="1229916" cy="79380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Ορθογώνιο 10"/>
              <p:cNvSpPr/>
              <p:nvPr/>
            </p:nvSpPr>
            <p:spPr>
              <a:xfrm>
                <a:off x="4759192" y="5310234"/>
                <a:ext cx="1937261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0" smtClean="0"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</a:rPr>
                        <m:t>𝟏</m:t>
                      </m:r>
                      <m:r>
                        <a:rPr lang="en-US" sz="2400" b="1" i="0" smtClean="0"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</a:rPr>
                        <m:t> </m:t>
                      </m:r>
                      <m:r>
                        <a:rPr lang="en-US" sz="2400" b="1"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</a:rPr>
                        <m:t>𝐕𝐨𝐥𝐭</m:t>
                      </m:r>
                      <m:r>
                        <a:rPr lang="en-US" sz="2400" b="1"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</a:rPr>
                        <m:t> (</m:t>
                      </m:r>
                      <m:r>
                        <a:rPr lang="en-US" sz="2400" b="1"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</a:rPr>
                        <m:t>𝐕</m:t>
                      </m:r>
                      <m:r>
                        <a:rPr lang="en-US" sz="2400" b="1"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</a:rPr>
                        <m:t>)=</m:t>
                      </m:r>
                    </m:oMath>
                  </m:oMathPara>
                </a14:m>
                <a:endParaRPr lang="el-GR" sz="2400" b="1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11" name="Ορθογώνιο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59192" y="5310234"/>
                <a:ext cx="1937261" cy="461665"/>
              </a:xfrm>
              <a:prstGeom prst="rect">
                <a:avLst/>
              </a:prstGeom>
              <a:blipFill>
                <a:blip r:embed="rId9"/>
                <a:stretch>
                  <a:fillRect b="-23684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Ελεύθερη σχεδίαση 3"/>
          <p:cNvSpPr/>
          <p:nvPr/>
        </p:nvSpPr>
        <p:spPr>
          <a:xfrm flipH="1">
            <a:off x="5364634" y="4412082"/>
            <a:ext cx="45719" cy="947833"/>
          </a:xfrm>
          <a:custGeom>
            <a:avLst/>
            <a:gdLst>
              <a:gd name="connsiteX0" fmla="*/ 229786 w 229786"/>
              <a:gd name="connsiteY0" fmla="*/ 0 h 838200"/>
              <a:gd name="connsiteX1" fmla="*/ 197128 w 229786"/>
              <a:gd name="connsiteY1" fmla="*/ 54429 h 838200"/>
              <a:gd name="connsiteX2" fmla="*/ 175357 w 229786"/>
              <a:gd name="connsiteY2" fmla="*/ 119743 h 838200"/>
              <a:gd name="connsiteX3" fmla="*/ 153586 w 229786"/>
              <a:gd name="connsiteY3" fmla="*/ 152400 h 838200"/>
              <a:gd name="connsiteX4" fmla="*/ 131814 w 229786"/>
              <a:gd name="connsiteY4" fmla="*/ 217715 h 838200"/>
              <a:gd name="connsiteX5" fmla="*/ 120928 w 229786"/>
              <a:gd name="connsiteY5" fmla="*/ 250372 h 838200"/>
              <a:gd name="connsiteX6" fmla="*/ 99157 w 229786"/>
              <a:gd name="connsiteY6" fmla="*/ 283029 h 838200"/>
              <a:gd name="connsiteX7" fmla="*/ 77386 w 229786"/>
              <a:gd name="connsiteY7" fmla="*/ 348343 h 838200"/>
              <a:gd name="connsiteX8" fmla="*/ 66500 w 229786"/>
              <a:gd name="connsiteY8" fmla="*/ 381000 h 838200"/>
              <a:gd name="connsiteX9" fmla="*/ 44728 w 229786"/>
              <a:gd name="connsiteY9" fmla="*/ 402772 h 838200"/>
              <a:gd name="connsiteX10" fmla="*/ 22957 w 229786"/>
              <a:gd name="connsiteY10" fmla="*/ 544286 h 838200"/>
              <a:gd name="connsiteX11" fmla="*/ 12071 w 229786"/>
              <a:gd name="connsiteY11" fmla="*/ 631372 h 838200"/>
              <a:gd name="connsiteX12" fmla="*/ 1186 w 229786"/>
              <a:gd name="connsiteY12" fmla="*/ 685800 h 838200"/>
              <a:gd name="connsiteX13" fmla="*/ 1186 w 229786"/>
              <a:gd name="connsiteY13" fmla="*/ 838200 h 838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29786" h="838200">
                <a:moveTo>
                  <a:pt x="229786" y="0"/>
                </a:moveTo>
                <a:cubicBezTo>
                  <a:pt x="218900" y="18143"/>
                  <a:pt x="205883" y="35167"/>
                  <a:pt x="197128" y="54429"/>
                </a:cubicBezTo>
                <a:cubicBezTo>
                  <a:pt x="187632" y="75321"/>
                  <a:pt x="188087" y="100648"/>
                  <a:pt x="175357" y="119743"/>
                </a:cubicBezTo>
                <a:cubicBezTo>
                  <a:pt x="168100" y="130629"/>
                  <a:pt x="158899" y="140445"/>
                  <a:pt x="153586" y="152400"/>
                </a:cubicBezTo>
                <a:cubicBezTo>
                  <a:pt x="144265" y="173371"/>
                  <a:pt x="139071" y="195943"/>
                  <a:pt x="131814" y="217715"/>
                </a:cubicBezTo>
                <a:cubicBezTo>
                  <a:pt x="128185" y="228601"/>
                  <a:pt x="127293" y="240825"/>
                  <a:pt x="120928" y="250372"/>
                </a:cubicBezTo>
                <a:cubicBezTo>
                  <a:pt x="113671" y="261258"/>
                  <a:pt x="104470" y="271074"/>
                  <a:pt x="99157" y="283029"/>
                </a:cubicBezTo>
                <a:cubicBezTo>
                  <a:pt x="89837" y="304000"/>
                  <a:pt x="84643" y="326572"/>
                  <a:pt x="77386" y="348343"/>
                </a:cubicBezTo>
                <a:cubicBezTo>
                  <a:pt x="73757" y="359229"/>
                  <a:pt x="74614" y="372886"/>
                  <a:pt x="66500" y="381000"/>
                </a:cubicBezTo>
                <a:lnTo>
                  <a:pt x="44728" y="402772"/>
                </a:lnTo>
                <a:cubicBezTo>
                  <a:pt x="25240" y="480730"/>
                  <a:pt x="36888" y="425873"/>
                  <a:pt x="22957" y="544286"/>
                </a:cubicBezTo>
                <a:cubicBezTo>
                  <a:pt x="19539" y="573340"/>
                  <a:pt x="16519" y="602458"/>
                  <a:pt x="12071" y="631372"/>
                </a:cubicBezTo>
                <a:cubicBezTo>
                  <a:pt x="9258" y="649659"/>
                  <a:pt x="2158" y="667324"/>
                  <a:pt x="1186" y="685800"/>
                </a:cubicBezTo>
                <a:cubicBezTo>
                  <a:pt x="-1484" y="736530"/>
                  <a:pt x="1186" y="787400"/>
                  <a:pt x="1186" y="838200"/>
                </a:cubicBezTo>
              </a:path>
            </a:pathLst>
          </a:custGeom>
          <a:noFill/>
          <a:ln w="190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pSp>
        <p:nvGrpSpPr>
          <p:cNvPr id="15" name="Ομάδα 14"/>
          <p:cNvGrpSpPr/>
          <p:nvPr/>
        </p:nvGrpSpPr>
        <p:grpSpPr>
          <a:xfrm>
            <a:off x="6497017" y="4114435"/>
            <a:ext cx="1676579" cy="1649841"/>
            <a:chOff x="6553021" y="2035629"/>
            <a:chExt cx="1676579" cy="1649841"/>
          </a:xfrm>
        </p:grpSpPr>
        <p:sp>
          <p:nvSpPr>
            <p:cNvPr id="13" name="Ελεύθερη σχεδίαση 12"/>
            <p:cNvSpPr/>
            <p:nvPr/>
          </p:nvSpPr>
          <p:spPr>
            <a:xfrm>
              <a:off x="6553021" y="2411841"/>
              <a:ext cx="309721" cy="1273629"/>
            </a:xfrm>
            <a:custGeom>
              <a:avLst/>
              <a:gdLst>
                <a:gd name="connsiteX0" fmla="*/ 124664 w 309721"/>
                <a:gd name="connsiteY0" fmla="*/ 0 h 1273629"/>
                <a:gd name="connsiteX1" fmla="*/ 59349 w 309721"/>
                <a:gd name="connsiteY1" fmla="*/ 87086 h 1273629"/>
                <a:gd name="connsiteX2" fmla="*/ 37578 w 309721"/>
                <a:gd name="connsiteY2" fmla="*/ 119743 h 1273629"/>
                <a:gd name="connsiteX3" fmla="*/ 15806 w 309721"/>
                <a:gd name="connsiteY3" fmla="*/ 185057 h 1273629"/>
                <a:gd name="connsiteX4" fmla="*/ 15806 w 309721"/>
                <a:gd name="connsiteY4" fmla="*/ 478971 h 1273629"/>
                <a:gd name="connsiteX5" fmla="*/ 37578 w 309721"/>
                <a:gd name="connsiteY5" fmla="*/ 544286 h 1273629"/>
                <a:gd name="connsiteX6" fmla="*/ 48464 w 309721"/>
                <a:gd name="connsiteY6" fmla="*/ 631371 h 1273629"/>
                <a:gd name="connsiteX7" fmla="*/ 59349 w 309721"/>
                <a:gd name="connsiteY7" fmla="*/ 664029 h 1273629"/>
                <a:gd name="connsiteX8" fmla="*/ 70235 w 309721"/>
                <a:gd name="connsiteY8" fmla="*/ 762000 h 1273629"/>
                <a:gd name="connsiteX9" fmla="*/ 81121 w 309721"/>
                <a:gd name="connsiteY9" fmla="*/ 794657 h 1273629"/>
                <a:gd name="connsiteX10" fmla="*/ 102892 w 309721"/>
                <a:gd name="connsiteY10" fmla="*/ 914400 h 1273629"/>
                <a:gd name="connsiteX11" fmla="*/ 113778 w 309721"/>
                <a:gd name="connsiteY11" fmla="*/ 947057 h 1273629"/>
                <a:gd name="connsiteX12" fmla="*/ 135549 w 309721"/>
                <a:gd name="connsiteY12" fmla="*/ 1045029 h 1273629"/>
                <a:gd name="connsiteX13" fmla="*/ 157321 w 309721"/>
                <a:gd name="connsiteY13" fmla="*/ 1110343 h 1273629"/>
                <a:gd name="connsiteX14" fmla="*/ 179092 w 309721"/>
                <a:gd name="connsiteY14" fmla="*/ 1143000 h 1273629"/>
                <a:gd name="connsiteX15" fmla="*/ 200864 w 309721"/>
                <a:gd name="connsiteY15" fmla="*/ 1164771 h 1273629"/>
                <a:gd name="connsiteX16" fmla="*/ 266178 w 309721"/>
                <a:gd name="connsiteY16" fmla="*/ 1251857 h 1273629"/>
                <a:gd name="connsiteX17" fmla="*/ 309721 w 309721"/>
                <a:gd name="connsiteY17" fmla="*/ 1273629 h 12736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09721" h="1273629">
                  <a:moveTo>
                    <a:pt x="124664" y="0"/>
                  </a:moveTo>
                  <a:cubicBezTo>
                    <a:pt x="19639" y="105025"/>
                    <a:pt x="97347" y="11089"/>
                    <a:pt x="59349" y="87086"/>
                  </a:cubicBezTo>
                  <a:cubicBezTo>
                    <a:pt x="53498" y="98788"/>
                    <a:pt x="42891" y="107788"/>
                    <a:pt x="37578" y="119743"/>
                  </a:cubicBezTo>
                  <a:cubicBezTo>
                    <a:pt x="28257" y="140714"/>
                    <a:pt x="15806" y="185057"/>
                    <a:pt x="15806" y="185057"/>
                  </a:cubicBezTo>
                  <a:cubicBezTo>
                    <a:pt x="-4857" y="309043"/>
                    <a:pt x="-5677" y="285619"/>
                    <a:pt x="15806" y="478971"/>
                  </a:cubicBezTo>
                  <a:cubicBezTo>
                    <a:pt x="18340" y="501780"/>
                    <a:pt x="37578" y="544286"/>
                    <a:pt x="37578" y="544286"/>
                  </a:cubicBezTo>
                  <a:cubicBezTo>
                    <a:pt x="41207" y="573314"/>
                    <a:pt x="43231" y="602589"/>
                    <a:pt x="48464" y="631371"/>
                  </a:cubicBezTo>
                  <a:cubicBezTo>
                    <a:pt x="50517" y="642661"/>
                    <a:pt x="57463" y="652710"/>
                    <a:pt x="59349" y="664029"/>
                  </a:cubicBezTo>
                  <a:cubicBezTo>
                    <a:pt x="64751" y="696440"/>
                    <a:pt x="64833" y="729589"/>
                    <a:pt x="70235" y="762000"/>
                  </a:cubicBezTo>
                  <a:cubicBezTo>
                    <a:pt x="72121" y="773318"/>
                    <a:pt x="78338" y="783525"/>
                    <a:pt x="81121" y="794657"/>
                  </a:cubicBezTo>
                  <a:cubicBezTo>
                    <a:pt x="100927" y="873882"/>
                    <a:pt x="83486" y="827075"/>
                    <a:pt x="102892" y="914400"/>
                  </a:cubicBezTo>
                  <a:cubicBezTo>
                    <a:pt x="105381" y="925601"/>
                    <a:pt x="110995" y="935925"/>
                    <a:pt x="113778" y="947057"/>
                  </a:cubicBezTo>
                  <a:cubicBezTo>
                    <a:pt x="129310" y="1009184"/>
                    <a:pt x="118792" y="989174"/>
                    <a:pt x="135549" y="1045029"/>
                  </a:cubicBezTo>
                  <a:cubicBezTo>
                    <a:pt x="142143" y="1067010"/>
                    <a:pt x="144591" y="1091248"/>
                    <a:pt x="157321" y="1110343"/>
                  </a:cubicBezTo>
                  <a:cubicBezTo>
                    <a:pt x="164578" y="1121229"/>
                    <a:pt x="170919" y="1132784"/>
                    <a:pt x="179092" y="1143000"/>
                  </a:cubicBezTo>
                  <a:cubicBezTo>
                    <a:pt x="185503" y="1151014"/>
                    <a:pt x="194706" y="1156560"/>
                    <a:pt x="200864" y="1164771"/>
                  </a:cubicBezTo>
                  <a:cubicBezTo>
                    <a:pt x="205290" y="1170672"/>
                    <a:pt x="243479" y="1238238"/>
                    <a:pt x="266178" y="1251857"/>
                  </a:cubicBezTo>
                  <a:cubicBezTo>
                    <a:pt x="328718" y="1289381"/>
                    <a:pt x="279534" y="1243442"/>
                    <a:pt x="309721" y="1273629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4" name="Ελεύθερη σχεδίαση 13"/>
            <p:cNvSpPr/>
            <p:nvPr/>
          </p:nvSpPr>
          <p:spPr>
            <a:xfrm>
              <a:off x="7609114" y="2035629"/>
              <a:ext cx="620486" cy="1088571"/>
            </a:xfrm>
            <a:custGeom>
              <a:avLst/>
              <a:gdLst>
                <a:gd name="connsiteX0" fmla="*/ 0 w 620486"/>
                <a:gd name="connsiteY0" fmla="*/ 0 h 1088571"/>
                <a:gd name="connsiteX1" fmla="*/ 87086 w 620486"/>
                <a:gd name="connsiteY1" fmla="*/ 21771 h 1088571"/>
                <a:gd name="connsiteX2" fmla="*/ 152400 w 620486"/>
                <a:gd name="connsiteY2" fmla="*/ 54428 h 1088571"/>
                <a:gd name="connsiteX3" fmla="*/ 217715 w 620486"/>
                <a:gd name="connsiteY3" fmla="*/ 76200 h 1088571"/>
                <a:gd name="connsiteX4" fmla="*/ 250372 w 620486"/>
                <a:gd name="connsiteY4" fmla="*/ 87085 h 1088571"/>
                <a:gd name="connsiteX5" fmla="*/ 272143 w 620486"/>
                <a:gd name="connsiteY5" fmla="*/ 108857 h 1088571"/>
                <a:gd name="connsiteX6" fmla="*/ 304800 w 620486"/>
                <a:gd name="connsiteY6" fmla="*/ 119742 h 1088571"/>
                <a:gd name="connsiteX7" fmla="*/ 381000 w 620486"/>
                <a:gd name="connsiteY7" fmla="*/ 185057 h 1088571"/>
                <a:gd name="connsiteX8" fmla="*/ 446315 w 620486"/>
                <a:gd name="connsiteY8" fmla="*/ 293914 h 1088571"/>
                <a:gd name="connsiteX9" fmla="*/ 478972 w 620486"/>
                <a:gd name="connsiteY9" fmla="*/ 326571 h 1088571"/>
                <a:gd name="connsiteX10" fmla="*/ 489857 w 620486"/>
                <a:gd name="connsiteY10" fmla="*/ 359228 h 1088571"/>
                <a:gd name="connsiteX11" fmla="*/ 533400 w 620486"/>
                <a:gd name="connsiteY11" fmla="*/ 424542 h 1088571"/>
                <a:gd name="connsiteX12" fmla="*/ 555172 w 620486"/>
                <a:gd name="connsiteY12" fmla="*/ 457200 h 1088571"/>
                <a:gd name="connsiteX13" fmla="*/ 576943 w 620486"/>
                <a:gd name="connsiteY13" fmla="*/ 489857 h 1088571"/>
                <a:gd name="connsiteX14" fmla="*/ 609600 w 620486"/>
                <a:gd name="connsiteY14" fmla="*/ 587828 h 1088571"/>
                <a:gd name="connsiteX15" fmla="*/ 620486 w 620486"/>
                <a:gd name="connsiteY15" fmla="*/ 620485 h 1088571"/>
                <a:gd name="connsiteX16" fmla="*/ 609600 w 620486"/>
                <a:gd name="connsiteY16" fmla="*/ 849085 h 1088571"/>
                <a:gd name="connsiteX17" fmla="*/ 566057 w 620486"/>
                <a:gd name="connsiteY17" fmla="*/ 903514 h 1088571"/>
                <a:gd name="connsiteX18" fmla="*/ 478972 w 620486"/>
                <a:gd name="connsiteY18" fmla="*/ 979714 h 1088571"/>
                <a:gd name="connsiteX19" fmla="*/ 478972 w 620486"/>
                <a:gd name="connsiteY19" fmla="*/ 979714 h 1088571"/>
                <a:gd name="connsiteX20" fmla="*/ 457200 w 620486"/>
                <a:gd name="connsiteY20" fmla="*/ 1001485 h 1088571"/>
                <a:gd name="connsiteX21" fmla="*/ 359229 w 620486"/>
                <a:gd name="connsiteY21" fmla="*/ 1034142 h 1088571"/>
                <a:gd name="connsiteX22" fmla="*/ 326572 w 620486"/>
                <a:gd name="connsiteY22" fmla="*/ 1045028 h 1088571"/>
                <a:gd name="connsiteX23" fmla="*/ 293915 w 620486"/>
                <a:gd name="connsiteY23" fmla="*/ 1055914 h 1088571"/>
                <a:gd name="connsiteX24" fmla="*/ 250372 w 620486"/>
                <a:gd name="connsiteY24" fmla="*/ 1066800 h 1088571"/>
                <a:gd name="connsiteX25" fmla="*/ 185057 w 620486"/>
                <a:gd name="connsiteY25" fmla="*/ 1088571 h 1088571"/>
                <a:gd name="connsiteX26" fmla="*/ 97972 w 620486"/>
                <a:gd name="connsiteY26" fmla="*/ 1088571 h 10885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620486" h="1088571">
                  <a:moveTo>
                    <a:pt x="0" y="0"/>
                  </a:moveTo>
                  <a:cubicBezTo>
                    <a:pt x="28885" y="5777"/>
                    <a:pt x="59696" y="9597"/>
                    <a:pt x="87086" y="21771"/>
                  </a:cubicBezTo>
                  <a:cubicBezTo>
                    <a:pt x="109329" y="31657"/>
                    <a:pt x="129931" y="45066"/>
                    <a:pt x="152400" y="54428"/>
                  </a:cubicBezTo>
                  <a:cubicBezTo>
                    <a:pt x="173584" y="63255"/>
                    <a:pt x="195943" y="68943"/>
                    <a:pt x="217715" y="76200"/>
                  </a:cubicBezTo>
                  <a:lnTo>
                    <a:pt x="250372" y="87085"/>
                  </a:lnTo>
                  <a:cubicBezTo>
                    <a:pt x="257629" y="94342"/>
                    <a:pt x="263342" y="103577"/>
                    <a:pt x="272143" y="108857"/>
                  </a:cubicBezTo>
                  <a:cubicBezTo>
                    <a:pt x="281982" y="114761"/>
                    <a:pt x="294537" y="114610"/>
                    <a:pt x="304800" y="119742"/>
                  </a:cubicBezTo>
                  <a:cubicBezTo>
                    <a:pt x="326576" y="130630"/>
                    <a:pt x="372073" y="167203"/>
                    <a:pt x="381000" y="185057"/>
                  </a:cubicBezTo>
                  <a:cubicBezTo>
                    <a:pt x="398180" y="219416"/>
                    <a:pt x="420043" y="267642"/>
                    <a:pt x="446315" y="293914"/>
                  </a:cubicBezTo>
                  <a:lnTo>
                    <a:pt x="478972" y="326571"/>
                  </a:lnTo>
                  <a:cubicBezTo>
                    <a:pt x="482600" y="337457"/>
                    <a:pt x="484285" y="349198"/>
                    <a:pt x="489857" y="359228"/>
                  </a:cubicBezTo>
                  <a:cubicBezTo>
                    <a:pt x="502564" y="382101"/>
                    <a:pt x="518886" y="402771"/>
                    <a:pt x="533400" y="424542"/>
                  </a:cubicBezTo>
                  <a:lnTo>
                    <a:pt x="555172" y="457200"/>
                  </a:lnTo>
                  <a:cubicBezTo>
                    <a:pt x="562429" y="468086"/>
                    <a:pt x="572806" y="477446"/>
                    <a:pt x="576943" y="489857"/>
                  </a:cubicBezTo>
                  <a:lnTo>
                    <a:pt x="609600" y="587828"/>
                  </a:lnTo>
                  <a:lnTo>
                    <a:pt x="620486" y="620485"/>
                  </a:lnTo>
                  <a:cubicBezTo>
                    <a:pt x="616857" y="696685"/>
                    <a:pt x="619062" y="773388"/>
                    <a:pt x="609600" y="849085"/>
                  </a:cubicBezTo>
                  <a:cubicBezTo>
                    <a:pt x="607118" y="868940"/>
                    <a:pt x="577482" y="889233"/>
                    <a:pt x="566057" y="903514"/>
                  </a:cubicBezTo>
                  <a:cubicBezTo>
                    <a:pt x="514220" y="968310"/>
                    <a:pt x="586275" y="908178"/>
                    <a:pt x="478972" y="979714"/>
                  </a:cubicBezTo>
                  <a:lnTo>
                    <a:pt x="478972" y="979714"/>
                  </a:lnTo>
                  <a:cubicBezTo>
                    <a:pt x="471715" y="986971"/>
                    <a:pt x="466380" y="996895"/>
                    <a:pt x="457200" y="1001485"/>
                  </a:cubicBezTo>
                  <a:cubicBezTo>
                    <a:pt x="457183" y="1001493"/>
                    <a:pt x="375567" y="1028696"/>
                    <a:pt x="359229" y="1034142"/>
                  </a:cubicBezTo>
                  <a:lnTo>
                    <a:pt x="326572" y="1045028"/>
                  </a:lnTo>
                  <a:cubicBezTo>
                    <a:pt x="315686" y="1048657"/>
                    <a:pt x="305047" y="1053131"/>
                    <a:pt x="293915" y="1055914"/>
                  </a:cubicBezTo>
                  <a:cubicBezTo>
                    <a:pt x="279401" y="1059543"/>
                    <a:pt x="264702" y="1062501"/>
                    <a:pt x="250372" y="1066800"/>
                  </a:cubicBezTo>
                  <a:cubicBezTo>
                    <a:pt x="228391" y="1073394"/>
                    <a:pt x="208006" y="1088571"/>
                    <a:pt x="185057" y="1088571"/>
                  </a:cubicBezTo>
                  <a:lnTo>
                    <a:pt x="97972" y="1088571"/>
                  </a:lnTo>
                </a:path>
              </a:pathLst>
            </a:custGeom>
            <a:noFill/>
            <a:ln w="1905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sp>
        <p:nvSpPr>
          <p:cNvPr id="31" name="Text Box 4"/>
          <p:cNvSpPr txBox="1">
            <a:spLocks noChangeArrowheads="1"/>
          </p:cNvSpPr>
          <p:nvPr/>
        </p:nvSpPr>
        <p:spPr bwMode="auto">
          <a:xfrm>
            <a:off x="3534271" y="212685"/>
            <a:ext cx="194090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l-GR" altLang="el-GR" sz="3200" b="1" dirty="0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Δυναμικό</a:t>
            </a:r>
          </a:p>
        </p:txBody>
      </p:sp>
    </p:spTree>
    <p:extLst>
      <p:ext uri="{BB962C8B-B14F-4D97-AF65-F5344CB8AC3E}">
        <p14:creationId xmlns:p14="http://schemas.microsoft.com/office/powerpoint/2010/main" val="3939603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47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22" presetClass="entr" presetSubtype="1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25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9" grpId="0"/>
      <p:bldP spid="3" grpId="0"/>
      <p:bldP spid="5" grpId="0"/>
      <p:bldP spid="6" grpId="0"/>
      <p:bldP spid="11" grpId="0"/>
      <p:bldP spid="4" grpId="0" animBg="1"/>
      <p:bldP spid="3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Θέση υποσέλιδου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altLang="el-GR" dirty="0" err="1">
                <a:solidFill>
                  <a:schemeClr val="tx1"/>
                </a:solidFill>
              </a:rPr>
              <a:t>Μερκ</a:t>
            </a:r>
            <a:r>
              <a:rPr lang="el-GR" altLang="el-GR" dirty="0">
                <a:solidFill>
                  <a:schemeClr val="tx1"/>
                </a:solidFill>
              </a:rPr>
              <a:t>. Παναγιωτόπουλος - Φυσικός      </a:t>
            </a:r>
            <a:r>
              <a:rPr lang="el-GR" altLang="el-GR" dirty="0" err="1">
                <a:solidFill>
                  <a:schemeClr val="tx1"/>
                </a:solidFill>
              </a:rPr>
              <a:t>www.merkopanas.blogspot.gr</a:t>
            </a:r>
            <a:endParaRPr lang="el-GR" altLang="el-GR" dirty="0">
              <a:solidFill>
                <a:schemeClr val="tx1"/>
              </a:solidFill>
            </a:endParaRPr>
          </a:p>
        </p:txBody>
      </p:sp>
      <p:sp>
        <p:nvSpPr>
          <p:cNvPr id="18" name="Θέση αριθμού διαφάνειας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13009-F90F-4734-A171-BD3B9E202227}" type="slidenum">
              <a:rPr lang="el-GR" altLang="el-GR">
                <a:solidFill>
                  <a:schemeClr val="tx1"/>
                </a:solidFill>
              </a:rPr>
              <a:pPr/>
              <a:t>5</a:t>
            </a:fld>
            <a:endParaRPr lang="el-GR" altLang="el-GR" dirty="0">
              <a:solidFill>
                <a:schemeClr val="tx1"/>
              </a:solidFill>
            </a:endParaRPr>
          </a:p>
        </p:txBody>
      </p:sp>
      <p:grpSp>
        <p:nvGrpSpPr>
          <p:cNvPr id="13" name="Ομάδα 12"/>
          <p:cNvGrpSpPr/>
          <p:nvPr/>
        </p:nvGrpSpPr>
        <p:grpSpPr>
          <a:xfrm>
            <a:off x="251771" y="946291"/>
            <a:ext cx="2461667" cy="2740958"/>
            <a:chOff x="238125" y="1120090"/>
            <a:chExt cx="2461667" cy="3028989"/>
          </a:xfrm>
        </p:grpSpPr>
        <p:sp>
          <p:nvSpPr>
            <p:cNvPr id="16399" name="Freeform 15"/>
            <p:cNvSpPr>
              <a:spLocks/>
            </p:cNvSpPr>
            <p:nvPr/>
          </p:nvSpPr>
          <p:spPr bwMode="auto">
            <a:xfrm>
              <a:off x="238125" y="1371599"/>
              <a:ext cx="2461667" cy="2777480"/>
            </a:xfrm>
            <a:custGeom>
              <a:avLst/>
              <a:gdLst>
                <a:gd name="T0" fmla="*/ 644 w 1787"/>
                <a:gd name="T1" fmla="*/ 2007 h 2043"/>
                <a:gd name="T2" fmla="*/ 478 w 1787"/>
                <a:gd name="T3" fmla="*/ 1964 h 2043"/>
                <a:gd name="T4" fmla="*/ 391 w 1787"/>
                <a:gd name="T5" fmla="*/ 1885 h 2043"/>
                <a:gd name="T6" fmla="*/ 278 w 1787"/>
                <a:gd name="T7" fmla="*/ 1754 h 2043"/>
                <a:gd name="T8" fmla="*/ 199 w 1787"/>
                <a:gd name="T9" fmla="*/ 1632 h 2043"/>
                <a:gd name="T10" fmla="*/ 155 w 1787"/>
                <a:gd name="T11" fmla="*/ 1519 h 2043"/>
                <a:gd name="T12" fmla="*/ 112 w 1787"/>
                <a:gd name="T13" fmla="*/ 1292 h 2043"/>
                <a:gd name="T14" fmla="*/ 77 w 1787"/>
                <a:gd name="T15" fmla="*/ 1178 h 2043"/>
                <a:gd name="T16" fmla="*/ 33 w 1787"/>
                <a:gd name="T17" fmla="*/ 1004 h 2043"/>
                <a:gd name="T18" fmla="*/ 103 w 1787"/>
                <a:gd name="T19" fmla="*/ 297 h 2043"/>
                <a:gd name="T20" fmla="*/ 164 w 1787"/>
                <a:gd name="T21" fmla="*/ 157 h 2043"/>
                <a:gd name="T22" fmla="*/ 251 w 1787"/>
                <a:gd name="T23" fmla="*/ 79 h 2043"/>
                <a:gd name="T24" fmla="*/ 330 w 1787"/>
                <a:gd name="T25" fmla="*/ 35 h 2043"/>
                <a:gd name="T26" fmla="*/ 461 w 1787"/>
                <a:gd name="T27" fmla="*/ 0 h 2043"/>
                <a:gd name="T28" fmla="*/ 1203 w 1787"/>
                <a:gd name="T29" fmla="*/ 9 h 2043"/>
                <a:gd name="T30" fmla="*/ 1386 w 1787"/>
                <a:gd name="T31" fmla="*/ 140 h 2043"/>
                <a:gd name="T32" fmla="*/ 1578 w 1787"/>
                <a:gd name="T33" fmla="*/ 236 h 2043"/>
                <a:gd name="T34" fmla="*/ 1735 w 1787"/>
                <a:gd name="T35" fmla="*/ 305 h 2043"/>
                <a:gd name="T36" fmla="*/ 1761 w 1787"/>
                <a:gd name="T37" fmla="*/ 471 h 2043"/>
                <a:gd name="T38" fmla="*/ 1657 w 1787"/>
                <a:gd name="T39" fmla="*/ 777 h 2043"/>
                <a:gd name="T40" fmla="*/ 1630 w 1787"/>
                <a:gd name="T41" fmla="*/ 829 h 2043"/>
                <a:gd name="T42" fmla="*/ 1613 w 1787"/>
                <a:gd name="T43" fmla="*/ 881 h 2043"/>
                <a:gd name="T44" fmla="*/ 1578 w 1787"/>
                <a:gd name="T45" fmla="*/ 934 h 2043"/>
                <a:gd name="T46" fmla="*/ 1552 w 1787"/>
                <a:gd name="T47" fmla="*/ 995 h 2043"/>
                <a:gd name="T48" fmla="*/ 1517 w 1787"/>
                <a:gd name="T49" fmla="*/ 1047 h 2043"/>
                <a:gd name="T50" fmla="*/ 1499 w 1787"/>
                <a:gd name="T51" fmla="*/ 1073 h 2043"/>
                <a:gd name="T52" fmla="*/ 1447 w 1787"/>
                <a:gd name="T53" fmla="*/ 1169 h 2043"/>
                <a:gd name="T54" fmla="*/ 1342 w 1787"/>
                <a:gd name="T55" fmla="*/ 1519 h 2043"/>
                <a:gd name="T56" fmla="*/ 1220 w 1787"/>
                <a:gd name="T57" fmla="*/ 1815 h 2043"/>
                <a:gd name="T58" fmla="*/ 1142 w 1787"/>
                <a:gd name="T59" fmla="*/ 1903 h 2043"/>
                <a:gd name="T60" fmla="*/ 697 w 1787"/>
                <a:gd name="T61" fmla="*/ 1972 h 2043"/>
                <a:gd name="T62" fmla="*/ 644 w 1787"/>
                <a:gd name="T63" fmla="*/ 2007 h 20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787" h="2043">
                  <a:moveTo>
                    <a:pt x="644" y="2007"/>
                  </a:moveTo>
                  <a:cubicBezTo>
                    <a:pt x="555" y="1999"/>
                    <a:pt x="552" y="1993"/>
                    <a:pt x="478" y="1964"/>
                  </a:cubicBezTo>
                  <a:cubicBezTo>
                    <a:pt x="451" y="1935"/>
                    <a:pt x="420" y="1914"/>
                    <a:pt x="391" y="1885"/>
                  </a:cubicBezTo>
                  <a:cubicBezTo>
                    <a:pt x="349" y="1843"/>
                    <a:pt x="327" y="1788"/>
                    <a:pt x="278" y="1754"/>
                  </a:cubicBezTo>
                  <a:cubicBezTo>
                    <a:pt x="248" y="1713"/>
                    <a:pt x="227" y="1673"/>
                    <a:pt x="199" y="1632"/>
                  </a:cubicBezTo>
                  <a:cubicBezTo>
                    <a:pt x="188" y="1591"/>
                    <a:pt x="162" y="1561"/>
                    <a:pt x="155" y="1519"/>
                  </a:cubicBezTo>
                  <a:cubicBezTo>
                    <a:pt x="141" y="1441"/>
                    <a:pt x="138" y="1366"/>
                    <a:pt x="112" y="1292"/>
                  </a:cubicBezTo>
                  <a:cubicBezTo>
                    <a:pt x="105" y="1242"/>
                    <a:pt x="103" y="1218"/>
                    <a:pt x="77" y="1178"/>
                  </a:cubicBezTo>
                  <a:cubicBezTo>
                    <a:pt x="62" y="1120"/>
                    <a:pt x="53" y="1061"/>
                    <a:pt x="33" y="1004"/>
                  </a:cubicBezTo>
                  <a:cubicBezTo>
                    <a:pt x="0" y="786"/>
                    <a:pt x="25" y="507"/>
                    <a:pt x="103" y="297"/>
                  </a:cubicBezTo>
                  <a:cubicBezTo>
                    <a:pt x="119" y="254"/>
                    <a:pt x="133" y="190"/>
                    <a:pt x="164" y="157"/>
                  </a:cubicBezTo>
                  <a:cubicBezTo>
                    <a:pt x="180" y="110"/>
                    <a:pt x="210" y="102"/>
                    <a:pt x="251" y="79"/>
                  </a:cubicBezTo>
                  <a:cubicBezTo>
                    <a:pt x="275" y="65"/>
                    <a:pt x="304" y="45"/>
                    <a:pt x="330" y="35"/>
                  </a:cubicBezTo>
                  <a:cubicBezTo>
                    <a:pt x="372" y="20"/>
                    <a:pt x="418" y="15"/>
                    <a:pt x="461" y="0"/>
                  </a:cubicBezTo>
                  <a:cubicBezTo>
                    <a:pt x="708" y="3"/>
                    <a:pt x="956" y="4"/>
                    <a:pt x="1203" y="9"/>
                  </a:cubicBezTo>
                  <a:cubicBezTo>
                    <a:pt x="1287" y="11"/>
                    <a:pt x="1328" y="95"/>
                    <a:pt x="1386" y="140"/>
                  </a:cubicBezTo>
                  <a:cubicBezTo>
                    <a:pt x="1468" y="203"/>
                    <a:pt x="1493" y="194"/>
                    <a:pt x="1578" y="236"/>
                  </a:cubicBezTo>
                  <a:cubicBezTo>
                    <a:pt x="1629" y="262"/>
                    <a:pt x="1680" y="288"/>
                    <a:pt x="1735" y="305"/>
                  </a:cubicBezTo>
                  <a:cubicBezTo>
                    <a:pt x="1787" y="357"/>
                    <a:pt x="1770" y="389"/>
                    <a:pt x="1761" y="471"/>
                  </a:cubicBezTo>
                  <a:cubicBezTo>
                    <a:pt x="1752" y="550"/>
                    <a:pt x="1713" y="717"/>
                    <a:pt x="1657" y="777"/>
                  </a:cubicBezTo>
                  <a:cubicBezTo>
                    <a:pt x="1632" y="849"/>
                    <a:pt x="1668" y="754"/>
                    <a:pt x="1630" y="829"/>
                  </a:cubicBezTo>
                  <a:cubicBezTo>
                    <a:pt x="1617" y="855"/>
                    <a:pt x="1627" y="856"/>
                    <a:pt x="1613" y="881"/>
                  </a:cubicBezTo>
                  <a:cubicBezTo>
                    <a:pt x="1603" y="899"/>
                    <a:pt x="1585" y="914"/>
                    <a:pt x="1578" y="934"/>
                  </a:cubicBezTo>
                  <a:cubicBezTo>
                    <a:pt x="1569" y="959"/>
                    <a:pt x="1566" y="971"/>
                    <a:pt x="1552" y="995"/>
                  </a:cubicBezTo>
                  <a:cubicBezTo>
                    <a:pt x="1541" y="1013"/>
                    <a:pt x="1529" y="1030"/>
                    <a:pt x="1517" y="1047"/>
                  </a:cubicBezTo>
                  <a:cubicBezTo>
                    <a:pt x="1511" y="1056"/>
                    <a:pt x="1499" y="1073"/>
                    <a:pt x="1499" y="1073"/>
                  </a:cubicBezTo>
                  <a:cubicBezTo>
                    <a:pt x="1487" y="1112"/>
                    <a:pt x="1477" y="1140"/>
                    <a:pt x="1447" y="1169"/>
                  </a:cubicBezTo>
                  <a:cubicBezTo>
                    <a:pt x="1410" y="1285"/>
                    <a:pt x="1372" y="1401"/>
                    <a:pt x="1342" y="1519"/>
                  </a:cubicBezTo>
                  <a:cubicBezTo>
                    <a:pt x="1327" y="1669"/>
                    <a:pt x="1310" y="1705"/>
                    <a:pt x="1220" y="1815"/>
                  </a:cubicBezTo>
                  <a:cubicBezTo>
                    <a:pt x="1194" y="1847"/>
                    <a:pt x="1176" y="1879"/>
                    <a:pt x="1142" y="1903"/>
                  </a:cubicBezTo>
                  <a:cubicBezTo>
                    <a:pt x="1045" y="2043"/>
                    <a:pt x="843" y="1969"/>
                    <a:pt x="697" y="1972"/>
                  </a:cubicBezTo>
                  <a:cubicBezTo>
                    <a:pt x="639" y="1992"/>
                    <a:pt x="644" y="1971"/>
                    <a:pt x="644" y="2007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9525">
              <a:noFill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l-GR"/>
            </a:p>
          </p:txBody>
        </p:sp>
        <p:graphicFrame>
          <p:nvGraphicFramePr>
            <p:cNvPr id="16404" name="Object 2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982969012"/>
                </p:ext>
              </p:extLst>
            </p:nvPr>
          </p:nvGraphicFramePr>
          <p:xfrm>
            <a:off x="1942144" y="1120090"/>
            <a:ext cx="304437" cy="25150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593" name="Εξίσωση" r:id="rId4" imgW="152280" imgH="126720" progId="Equation.3">
                    <p:embed/>
                  </p:oleObj>
                </mc:Choice>
                <mc:Fallback>
                  <p:oleObj name="Εξίσωση" r:id="rId4" imgW="152280" imgH="12672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42144" y="1120090"/>
                          <a:ext cx="304437" cy="25150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6403" name="Group 19"/>
          <p:cNvGrpSpPr>
            <a:grpSpLocks/>
          </p:cNvGrpSpPr>
          <p:nvPr/>
        </p:nvGrpSpPr>
        <p:grpSpPr bwMode="auto">
          <a:xfrm>
            <a:off x="891080" y="3125790"/>
            <a:ext cx="393977" cy="322204"/>
            <a:chOff x="624" y="2256"/>
            <a:chExt cx="286" cy="237"/>
          </a:xfrm>
        </p:grpSpPr>
        <p:graphicFrame>
          <p:nvGraphicFramePr>
            <p:cNvPr id="16388" name="Object 4"/>
            <p:cNvGraphicFramePr>
              <a:graphicFrameLocks noChangeAspect="1"/>
            </p:cNvGraphicFramePr>
            <p:nvPr/>
          </p:nvGraphicFramePr>
          <p:xfrm>
            <a:off x="624" y="2352"/>
            <a:ext cx="112" cy="1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594" name="Εξίσωση" r:id="rId6" imgW="177480" imgH="190440" progId="Equation.3">
                    <p:embed/>
                  </p:oleObj>
                </mc:Choice>
                <mc:Fallback>
                  <p:oleObj name="Εξίσωση" r:id="rId6" imgW="177480" imgH="19044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24" y="2352"/>
                          <a:ext cx="112" cy="12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6389" name="Oval 5"/>
            <p:cNvSpPr>
              <a:spLocks noChangeArrowheads="1"/>
            </p:cNvSpPr>
            <p:nvPr/>
          </p:nvSpPr>
          <p:spPr bwMode="auto">
            <a:xfrm>
              <a:off x="624" y="2256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6390" name="Text Box 6"/>
            <p:cNvSpPr txBox="1">
              <a:spLocks noChangeArrowheads="1"/>
            </p:cNvSpPr>
            <p:nvPr/>
          </p:nvSpPr>
          <p:spPr bwMode="auto">
            <a:xfrm>
              <a:off x="681" y="2280"/>
              <a:ext cx="229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altLang="el-GR" sz="1600" b="1" i="1" dirty="0">
                  <a:latin typeface="Comic Sans MS" pitchFamily="66" charset="0"/>
                </a:rPr>
                <a:t>Q</a:t>
              </a:r>
              <a:endParaRPr lang="el-GR" altLang="el-GR" sz="1600" b="1" i="1" dirty="0">
                <a:latin typeface="Comic Sans MS" pitchFamily="66" charset="0"/>
              </a:endParaRPr>
            </a:p>
          </p:txBody>
        </p:sp>
      </p:grpSp>
      <p:sp>
        <p:nvSpPr>
          <p:cNvPr id="16394" name="Text Box 10"/>
          <p:cNvSpPr txBox="1">
            <a:spLocks noChangeArrowheads="1"/>
          </p:cNvSpPr>
          <p:nvPr/>
        </p:nvSpPr>
        <p:spPr bwMode="auto">
          <a:xfrm>
            <a:off x="1955790" y="3638934"/>
            <a:ext cx="6359478" cy="24006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l-GR" altLang="el-GR" sz="2000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Το δυναμικό σ’ ένα σημείο </a:t>
            </a:r>
            <a:r>
              <a:rPr lang="el-GR" altLang="el-GR" sz="2000" b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ενός πεδίου </a:t>
            </a:r>
            <a:r>
              <a:rPr lang="en-US" altLang="el-GR" sz="2000" b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Coulomb</a:t>
            </a:r>
            <a:r>
              <a:rPr lang="el-GR" altLang="el-GR" sz="2000" b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el-GR" altLang="el-GR" sz="2000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εξαρτάται μόνο από</a:t>
            </a:r>
            <a:r>
              <a:rPr lang="el-GR" altLang="el-G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 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altLang="el-GR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το φορτίο-πηγή,</a:t>
            </a:r>
            <a:endParaRPr lang="el-GR" altLang="el-GR" sz="2000" b="1" dirty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altLang="el-GR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την </a:t>
            </a:r>
            <a:r>
              <a:rPr lang="el-GR" altLang="el-GR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απόσταση του </a:t>
            </a:r>
            <a:r>
              <a:rPr lang="el-GR" altLang="el-GR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σημείου, </a:t>
            </a:r>
            <a:r>
              <a:rPr lang="el-GR" altLang="el-GR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από το </a:t>
            </a:r>
            <a:r>
              <a:rPr lang="el-GR" altLang="el-GR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φορτίο-πηγή</a:t>
            </a:r>
            <a:r>
              <a:rPr lang="el-GR" altLang="el-G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</a:t>
            </a:r>
            <a:endParaRPr lang="en-US" altLang="el-GR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just">
              <a:lnSpc>
                <a:spcPct val="150000"/>
              </a:lnSpc>
            </a:pPr>
            <a:r>
              <a:rPr lang="en-US" altLang="el-GR" b="1" dirty="0" smtClean="0">
                <a:latin typeface="Comic Sans MS" pitchFamily="66" charset="0"/>
              </a:rPr>
              <a:t>(</a:t>
            </a:r>
            <a:r>
              <a:rPr lang="el-GR" altLang="el-GR" b="1" dirty="0" smtClean="0">
                <a:latin typeface="Comic Sans MS" pitchFamily="66" charset="0"/>
              </a:rPr>
              <a:t>επιπλέον βέβαια και απ’ ό,τι εξαρτάται η σταθερή </a:t>
            </a:r>
            <a:r>
              <a:rPr lang="en-US" altLang="el-GR" b="1" i="1" dirty="0" smtClean="0">
                <a:latin typeface="Comic Sans MS" pitchFamily="66" charset="0"/>
              </a:rPr>
              <a:t>k</a:t>
            </a:r>
            <a:r>
              <a:rPr lang="en-US" altLang="el-GR" b="1" dirty="0" smtClean="0">
                <a:latin typeface="Comic Sans MS" pitchFamily="66" charset="0"/>
              </a:rPr>
              <a:t>)</a:t>
            </a:r>
            <a:r>
              <a:rPr lang="el-GR" altLang="el-GR" b="1" dirty="0" smtClean="0">
                <a:latin typeface="Comic Sans MS" pitchFamily="66" charset="0"/>
              </a:rPr>
              <a:t>.</a:t>
            </a:r>
            <a:endParaRPr lang="el-GR" altLang="el-GR" b="1" dirty="0">
              <a:latin typeface="Comic Sans MS" pitchFamily="66" charset="0"/>
            </a:endParaRPr>
          </a:p>
        </p:txBody>
      </p:sp>
      <p:grpSp>
        <p:nvGrpSpPr>
          <p:cNvPr id="16402" name="Group 18"/>
          <p:cNvGrpSpPr>
            <a:grpSpLocks/>
          </p:cNvGrpSpPr>
          <p:nvPr/>
        </p:nvGrpSpPr>
        <p:grpSpPr bwMode="auto">
          <a:xfrm>
            <a:off x="1322388" y="1722306"/>
            <a:ext cx="873125" cy="508001"/>
            <a:chOff x="833" y="1172"/>
            <a:chExt cx="550" cy="320"/>
          </a:xfrm>
        </p:grpSpPr>
        <p:sp>
          <p:nvSpPr>
            <p:cNvPr id="16391" name="Oval 7"/>
            <p:cNvSpPr>
              <a:spLocks noChangeArrowheads="1"/>
            </p:cNvSpPr>
            <p:nvPr/>
          </p:nvSpPr>
          <p:spPr bwMode="auto">
            <a:xfrm>
              <a:off x="1020" y="1344"/>
              <a:ext cx="45" cy="4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6392" name="Text Box 8"/>
            <p:cNvSpPr txBox="1">
              <a:spLocks noChangeArrowheads="1"/>
            </p:cNvSpPr>
            <p:nvPr/>
          </p:nvSpPr>
          <p:spPr bwMode="auto">
            <a:xfrm>
              <a:off x="833" y="1172"/>
              <a:ext cx="273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el-GR" sz="1600" b="1" dirty="0">
                  <a:latin typeface="Comic Sans MS" pitchFamily="66" charset="0"/>
                </a:rPr>
                <a:t>A</a:t>
              </a:r>
              <a:endParaRPr lang="el-GR" altLang="el-GR" sz="1600" b="1" dirty="0">
                <a:latin typeface="Comic Sans MS" pitchFamily="66" charset="0"/>
              </a:endParaRPr>
            </a:p>
          </p:txBody>
        </p:sp>
        <p:sp>
          <p:nvSpPr>
            <p:cNvPr id="16393" name="Text Box 9"/>
            <p:cNvSpPr txBox="1">
              <a:spLocks noChangeArrowheads="1"/>
            </p:cNvSpPr>
            <p:nvPr/>
          </p:nvSpPr>
          <p:spPr bwMode="auto">
            <a:xfrm>
              <a:off x="1156" y="1279"/>
              <a:ext cx="227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el-GR" sz="1600" b="1" i="1" dirty="0">
                  <a:latin typeface="Comic Sans MS" pitchFamily="66" charset="0"/>
                </a:rPr>
                <a:t>q</a:t>
              </a:r>
              <a:endParaRPr lang="el-GR" altLang="el-GR" sz="1600" b="1" i="1" dirty="0">
                <a:latin typeface="Comic Sans MS" pitchFamily="66" charset="0"/>
              </a:endParaRPr>
            </a:p>
          </p:txBody>
        </p:sp>
        <p:graphicFrame>
          <p:nvGraphicFramePr>
            <p:cNvPr id="16395" name="Object 11"/>
            <p:cNvGraphicFramePr>
              <a:graphicFrameLocks noChangeAspect="1"/>
            </p:cNvGraphicFramePr>
            <p:nvPr/>
          </p:nvGraphicFramePr>
          <p:xfrm>
            <a:off x="1111" y="1344"/>
            <a:ext cx="122" cy="13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595" name="Εξίσωση" r:id="rId8" imgW="177480" imgH="190440" progId="Equation.3">
                    <p:embed/>
                  </p:oleObj>
                </mc:Choice>
                <mc:Fallback>
                  <p:oleObj name="Εξίσωση" r:id="rId8" imgW="177480" imgH="19044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11" y="1344"/>
                          <a:ext cx="122" cy="13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Ορθογώνιο 1"/>
              <p:cNvSpPr/>
              <p:nvPr/>
            </p:nvSpPr>
            <p:spPr>
              <a:xfrm>
                <a:off x="4616963" y="742481"/>
                <a:ext cx="2925032" cy="63216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b="1" i="1" smtClean="0">
                              <a:solidFill>
                                <a:schemeClr val="tx1"/>
                              </a:solidFill>
                              <a:effectLst/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3200" b="1" i="1">
                              <a:solidFill>
                                <a:schemeClr val="tx1"/>
                              </a:solidFill>
                              <a:effectLst/>
                              <a:latin typeface="Cambria Math"/>
                            </a:rPr>
                            <m:t>𝑾</m:t>
                          </m:r>
                        </m:e>
                        <m:sub>
                          <m:r>
                            <a:rPr lang="en-US" sz="3200" b="1" i="1">
                              <a:solidFill>
                                <a:schemeClr val="tx1"/>
                              </a:solidFill>
                              <a:effectLst/>
                              <a:latin typeface="Cambria Math"/>
                            </a:rPr>
                            <m:t>𝑭</m:t>
                          </m:r>
                          <m:r>
                            <a:rPr lang="en-US" sz="3200" b="1" i="1">
                              <a:solidFill>
                                <a:schemeClr val="tx1"/>
                              </a:solidFill>
                              <a:effectLst/>
                              <a:latin typeface="Cambria Math"/>
                            </a:rPr>
                            <m:t>(</m:t>
                          </m:r>
                          <m:r>
                            <a:rPr lang="en-US" sz="3200" b="1">
                              <a:solidFill>
                                <a:schemeClr val="tx1"/>
                              </a:solidFill>
                              <a:effectLst/>
                              <a:latin typeface="Cambria Math"/>
                            </a:rPr>
                            <m:t>𝐀</m:t>
                          </m:r>
                          <m:r>
                            <a:rPr lang="en-US" sz="3200" b="1">
                              <a:solidFill>
                                <a:schemeClr val="tx1"/>
                              </a:solidFill>
                              <a:effectLst/>
                              <a:latin typeface="Cambria Math"/>
                              <a:ea typeface="Cambria Math"/>
                            </a:rPr>
                            <m:t>→∞</m:t>
                          </m:r>
                          <m:r>
                            <a:rPr lang="en-US" sz="3200" b="1" i="1">
                              <a:solidFill>
                                <a:schemeClr val="tx1"/>
                              </a:solidFill>
                              <a:effectLst/>
                              <a:latin typeface="Cambria Math"/>
                              <a:ea typeface="Cambria Math"/>
                            </a:rPr>
                            <m:t>)</m:t>
                          </m:r>
                        </m:sub>
                      </m:sSub>
                      <m:r>
                        <a:rPr lang="el-GR" sz="3200" b="1" i="1" smtClean="0">
                          <a:solidFill>
                            <a:schemeClr val="tx1"/>
                          </a:solidFill>
                          <a:effectLst/>
                          <a:latin typeface="Cambria Math"/>
                          <a:ea typeface="Cambria Math"/>
                        </a:rPr>
                        <m:t>=</m:t>
                      </m:r>
                      <m:sSub>
                        <m:sSubPr>
                          <m:ctrlPr>
                            <a:rPr lang="el-GR" sz="3200" b="1" i="1" smtClean="0">
                              <a:solidFill>
                                <a:schemeClr val="tx1"/>
                              </a:solidFill>
                              <a:effectLst/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sz="3200" b="1" i="1" smtClean="0">
                              <a:solidFill>
                                <a:schemeClr val="tx1"/>
                              </a:solidFill>
                              <a:effectLst/>
                              <a:latin typeface="Cambria Math"/>
                              <a:ea typeface="Cambria Math"/>
                            </a:rPr>
                            <m:t>𝑼</m:t>
                          </m:r>
                        </m:e>
                        <m:sub>
                          <m:r>
                            <a:rPr lang="en-US" sz="3200" b="1" i="0" smtClean="0">
                              <a:solidFill>
                                <a:schemeClr val="tx1"/>
                              </a:solidFill>
                              <a:effectLst/>
                              <a:latin typeface="Cambria Math"/>
                              <a:ea typeface="Cambria Math"/>
                            </a:rPr>
                            <m:t>𝐀</m:t>
                          </m:r>
                        </m:sub>
                      </m:sSub>
                    </m:oMath>
                  </m:oMathPara>
                </a14:m>
                <a:endParaRPr lang="el-GR" sz="3200" dirty="0"/>
              </a:p>
            </p:txBody>
          </p:sp>
        </mc:Choice>
        <mc:Fallback xmlns="">
          <p:sp>
            <p:nvSpPr>
              <p:cNvPr id="2" name="Ορθογώνιο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16963" y="742481"/>
                <a:ext cx="2925032" cy="632161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3176803" y="907319"/>
            <a:ext cx="14401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dirty="0" smtClean="0">
                <a:latin typeface="Comic Sans MS" panose="030F0702030302020204" pitchFamily="66" charset="0"/>
              </a:rPr>
              <a:t>Ισχύει ότι</a:t>
            </a:r>
            <a:endParaRPr lang="el-GR" sz="20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3127967" y="1411181"/>
                <a:ext cx="1872208" cy="109748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3200" b="1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3200" b="1" i="1" smtClean="0">
                              <a:latin typeface="Cambria Math"/>
                            </a:rPr>
                            <m:t>𝑽</m:t>
                          </m:r>
                        </m:e>
                        <m:sub>
                          <m:r>
                            <a:rPr lang="el-GR" sz="3200" b="1" i="0" smtClean="0">
                              <a:latin typeface="Cambria Math"/>
                            </a:rPr>
                            <m:t>𝚨</m:t>
                          </m:r>
                        </m:sub>
                      </m:sSub>
                      <m:r>
                        <a:rPr lang="en-US" sz="3200" b="1" i="0" smtClean="0">
                          <a:latin typeface="Cambria Math"/>
                        </a:rPr>
                        <m:t>=</m:t>
                      </m:r>
                      <m:r>
                        <a:rPr lang="en-US" sz="3200" b="1" i="1" smtClean="0">
                          <a:latin typeface="Cambria Math"/>
                        </a:rPr>
                        <m:t> </m:t>
                      </m:r>
                      <m:f>
                        <m:fPr>
                          <m:ctrlPr>
                            <a:rPr lang="en-US" sz="3200" b="1" i="1" smtClean="0"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3200" b="1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3200" b="1" i="1" smtClean="0">
                                  <a:latin typeface="Cambria Math"/>
                                </a:rPr>
                                <m:t>𝑼</m:t>
                              </m:r>
                            </m:e>
                            <m:sub>
                              <m:r>
                                <a:rPr lang="en-US" sz="3200" b="1" i="0" smtClean="0">
                                  <a:latin typeface="Cambria Math"/>
                                </a:rPr>
                                <m:t>𝐀</m:t>
                              </m:r>
                            </m:sub>
                          </m:sSub>
                        </m:num>
                        <m:den>
                          <m:r>
                            <a:rPr lang="en-US" sz="3200" b="1" i="1" smtClean="0">
                              <a:latin typeface="Cambria Math"/>
                            </a:rPr>
                            <m:t>𝒒</m:t>
                          </m:r>
                        </m:den>
                      </m:f>
                    </m:oMath>
                  </m:oMathPara>
                </a14:m>
                <a:endParaRPr lang="el-GR" sz="3200" b="1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7967" y="1411181"/>
                <a:ext cx="1872208" cy="1097480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Ορθογώνιο 4"/>
              <p:cNvSpPr/>
              <p:nvPr/>
            </p:nvSpPr>
            <p:spPr>
              <a:xfrm>
                <a:off x="6030643" y="1497606"/>
                <a:ext cx="2473691" cy="88992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200" b="1" dirty="0" smtClean="0"/>
                  <a:t>⇒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</m:ctrlPr>
                      </m:sSubPr>
                      <m:e>
                        <m:r>
                          <a:rPr lang="en-US" sz="3600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𝑽</m:t>
                        </m:r>
                      </m:e>
                      <m:sub>
                        <m:r>
                          <a:rPr lang="en-US" sz="3600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𝑨</m:t>
                        </m:r>
                      </m:sub>
                    </m:sSub>
                    <m:r>
                      <a:rPr lang="en-US" sz="3600" b="1" i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=</m:t>
                    </m:r>
                    <m:r>
                      <a:rPr lang="en-US" sz="3600" b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𝐤</m:t>
                    </m:r>
                    <m:f>
                      <m:fPr>
                        <m:ctrlPr>
                          <a:rPr lang="en-US" sz="3600" b="1" i="1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</m:ctrlPr>
                      </m:fPr>
                      <m:num>
                        <m:r>
                          <a:rPr lang="en-US" sz="3600" b="1" i="1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𝑸</m:t>
                        </m:r>
                      </m:num>
                      <m:den>
                        <m:r>
                          <a:rPr lang="en-US" sz="3600" b="1" i="1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𝒓</m:t>
                        </m:r>
                      </m:den>
                    </m:f>
                    <m:r>
                      <a:rPr lang="en-US" sz="3600" b="1" i="1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 </m:t>
                    </m:r>
                  </m:oMath>
                </a14:m>
                <a:endParaRPr lang="el-GR" sz="36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5" name="Ορθογώνιο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30643" y="1497606"/>
                <a:ext cx="2473691" cy="889924"/>
              </a:xfrm>
              <a:prstGeom prst="rect">
                <a:avLst/>
              </a:prstGeom>
              <a:blipFill>
                <a:blip r:embed="rId12"/>
                <a:stretch>
                  <a:fillRect l="-6158" b="-6164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Ορθογώνιο 6"/>
              <p:cNvSpPr/>
              <p:nvPr/>
            </p:nvSpPr>
            <p:spPr>
              <a:xfrm>
                <a:off x="4892190" y="1345889"/>
                <a:ext cx="1138453" cy="107119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200" b="1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𝐤</m:t>
                        </m:r>
                        <m:f>
                          <m:fPr>
                            <m:ctrlPr>
                              <a:rPr lang="en-US" sz="3200" b="1" i="1">
                                <a:latin typeface="Cambria Math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200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𝑸</m:t>
                            </m:r>
                            <m:r>
                              <a:rPr lang="en-US" sz="3200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.</m:t>
                            </m:r>
                            <m:r>
                              <a:rPr lang="en-US" sz="3200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𝒒</m:t>
                            </m:r>
                          </m:num>
                          <m:den>
                            <m:r>
                              <a:rPr lang="en-US" sz="3200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𝒓</m:t>
                            </m:r>
                          </m:den>
                        </m:f>
                      </m:num>
                      <m:den>
                        <m:r>
                          <a:rPr lang="en-US" sz="32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𝒒</m:t>
                        </m:r>
                      </m:den>
                    </m:f>
                  </m:oMath>
                </a14:m>
                <a:endParaRPr lang="el-GR" sz="32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7" name="Ορθογώνιο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92190" y="1345889"/>
                <a:ext cx="1138453" cy="1071191"/>
              </a:xfrm>
              <a:prstGeom prst="rect">
                <a:avLst/>
              </a:prstGeom>
              <a:blipFill>
                <a:blip r:embed="rId13"/>
                <a:stretch>
                  <a:fillRect l="-13978" b="-1136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2" name="Ομάδα 11"/>
          <p:cNvGrpSpPr/>
          <p:nvPr/>
        </p:nvGrpSpPr>
        <p:grpSpPr>
          <a:xfrm>
            <a:off x="5597015" y="1380157"/>
            <a:ext cx="327565" cy="1003783"/>
            <a:chOff x="5652120" y="1837168"/>
            <a:chExt cx="327565" cy="1003783"/>
          </a:xfrm>
        </p:grpSpPr>
        <p:cxnSp>
          <p:nvCxnSpPr>
            <p:cNvPr id="9" name="Ευθεία γραμμή σύνδεσης 8"/>
            <p:cNvCxnSpPr/>
            <p:nvPr/>
          </p:nvCxnSpPr>
          <p:spPr>
            <a:xfrm flipH="1">
              <a:off x="5868144" y="1837168"/>
              <a:ext cx="111541" cy="296437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Ευθεία γραμμή σύνδεσης 28"/>
            <p:cNvCxnSpPr/>
            <p:nvPr/>
          </p:nvCxnSpPr>
          <p:spPr>
            <a:xfrm flipH="1">
              <a:off x="5652120" y="2544514"/>
              <a:ext cx="111541" cy="296437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Box 25"/>
          <p:cNvSpPr txBox="1"/>
          <p:nvPr/>
        </p:nvSpPr>
        <p:spPr>
          <a:xfrm>
            <a:off x="2791958" y="2438605"/>
            <a:ext cx="520996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l-GR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!!!</a:t>
            </a:r>
            <a:r>
              <a:rPr lang="el-GR" sz="1600" b="1" dirty="0" smtClean="0">
                <a:latin typeface="Comic Sans MS" panose="030F0702030302020204" pitchFamily="66" charset="0"/>
              </a:rPr>
              <a:t> Στους υπολογισμούς, το φορτίο </a:t>
            </a:r>
            <a:r>
              <a:rPr lang="en-US" sz="1600" b="1" i="1" dirty="0" smtClean="0">
                <a:latin typeface="Comic Sans MS" panose="030F0702030302020204" pitchFamily="66" charset="0"/>
              </a:rPr>
              <a:t>Q</a:t>
            </a:r>
            <a:r>
              <a:rPr lang="el-GR" sz="1600" b="1" i="1" dirty="0" smtClean="0">
                <a:latin typeface="Comic Sans MS" panose="030F0702030302020204" pitchFamily="66" charset="0"/>
              </a:rPr>
              <a:t> </a:t>
            </a:r>
            <a:r>
              <a:rPr lang="el-GR" sz="1600" b="1" dirty="0" smtClean="0">
                <a:latin typeface="Comic Sans MS" panose="030F0702030302020204" pitchFamily="66" charset="0"/>
              </a:rPr>
              <a:t>(που δημιουργεί το πεδίο),</a:t>
            </a:r>
            <a:r>
              <a:rPr lang="en-US" sz="1600" b="1" dirty="0" smtClean="0">
                <a:latin typeface="Comic Sans MS" panose="030F0702030302020204" pitchFamily="66" charset="0"/>
              </a:rPr>
              <a:t> </a:t>
            </a:r>
            <a:r>
              <a:rPr lang="el-GR" sz="1600" b="1" dirty="0" smtClean="0">
                <a:latin typeface="Comic Sans MS" panose="030F0702030302020204" pitchFamily="66" charset="0"/>
              </a:rPr>
              <a:t>εμφανίζεται με το πρόσημό του, δηλαδή το δυναμικό μπορεί να έχει θετική ή αρνητική τιμή.</a:t>
            </a:r>
            <a:endParaRPr lang="el-GR" sz="1600" b="1" dirty="0">
              <a:latin typeface="Comic Sans MS" panose="030F0702030302020204" pitchFamily="66" charset="0"/>
            </a:endParaRPr>
          </a:p>
        </p:txBody>
      </p:sp>
      <p:sp>
        <p:nvSpPr>
          <p:cNvPr id="27" name="Text Box 4"/>
          <p:cNvSpPr txBox="1">
            <a:spLocks noChangeArrowheads="1"/>
          </p:cNvSpPr>
          <p:nvPr/>
        </p:nvSpPr>
        <p:spPr bwMode="auto">
          <a:xfrm>
            <a:off x="1127328" y="193922"/>
            <a:ext cx="701898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l-GR" altLang="el-GR" sz="2800" b="1" dirty="0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Δυναμικό σ’ ένα σημείο </a:t>
            </a:r>
            <a:r>
              <a:rPr lang="el-GR" altLang="el-GR" sz="2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πεδίου </a:t>
            </a:r>
            <a:r>
              <a:rPr lang="en-US" altLang="el-GR" sz="2800" b="1" dirty="0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Coulomb</a:t>
            </a:r>
            <a:endParaRPr lang="el-GR" altLang="el-GR" sz="2800" b="1" dirty="0">
              <a:solidFill>
                <a:srgbClr val="80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1857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6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6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63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1000"/>
                                        <p:tgtEl>
                                          <p:spTgt spid="163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000"/>
                            </p:stCondLst>
                            <p:childTnLst>
                              <p:par>
                                <p:cTn id="66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1000"/>
                                        <p:tgtEl>
                                          <p:spTgt spid="163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3500"/>
                            </p:stCondLst>
                            <p:childTnLst>
                              <p:par>
                                <p:cTn id="70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63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7" grpId="0"/>
      <p:bldP spid="26" grpId="0"/>
      <p:bldP spid="2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υποσέλιδου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 err="1" smtClean="0">
                <a:solidFill>
                  <a:prstClr val="black"/>
                </a:solidFill>
              </a:rPr>
              <a:t>Μερκ</a:t>
            </a:r>
            <a:r>
              <a:rPr lang="el-GR" dirty="0" smtClean="0">
                <a:solidFill>
                  <a:prstClr val="black"/>
                </a:solidFill>
              </a:rPr>
              <a:t>. Παναγιωτόπουλος - Φυσικός        </a:t>
            </a:r>
            <a:r>
              <a:rPr lang="en-US" dirty="0" smtClean="0">
                <a:solidFill>
                  <a:prstClr val="black"/>
                </a:solidFill>
              </a:rPr>
              <a:t>www.merkopanas.blogspot.gr</a:t>
            </a:r>
            <a:endParaRPr lang="el-GR" dirty="0">
              <a:solidFill>
                <a:prstClr val="black"/>
              </a:solidFill>
            </a:endParaRPr>
          </a:p>
        </p:txBody>
      </p:sp>
      <p:sp>
        <p:nvSpPr>
          <p:cNvPr id="3" name="Θέση αριθμού διαφάνειας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>
                <a:solidFill>
                  <a:prstClr val="black"/>
                </a:solidFill>
              </a:rPr>
              <a:pPr/>
              <a:t>6</a:t>
            </a:fld>
            <a:endParaRPr lang="el-GR" dirty="0">
              <a:solidFill>
                <a:prstClr val="black"/>
              </a:solidFill>
            </a:endParaRPr>
          </a:p>
        </p:txBody>
      </p:sp>
      <p:graphicFrame>
        <p:nvGraphicFramePr>
          <p:cNvPr id="6" name="Γράφημα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87702576"/>
              </p:ext>
            </p:extLst>
          </p:nvPr>
        </p:nvGraphicFramePr>
        <p:xfrm>
          <a:off x="1691680" y="1484784"/>
          <a:ext cx="5976664" cy="41764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195023" y="2348880"/>
            <a:ext cx="9361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i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Q</a:t>
            </a:r>
            <a:r>
              <a:rPr lang="en-US" sz="16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 &gt; 0</a:t>
            </a:r>
            <a:endParaRPr lang="el-GR" sz="16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175956" y="4139035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Q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 &lt; 0</a:t>
            </a:r>
            <a:endParaRPr lang="el-GR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5" name="Ορθογώνιο 4"/>
          <p:cNvSpPr/>
          <p:nvPr/>
        </p:nvSpPr>
        <p:spPr>
          <a:xfrm>
            <a:off x="1835696" y="447909"/>
            <a:ext cx="396044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l-GR" altLang="el-GR" sz="3200" b="1" dirty="0">
              <a:solidFill>
                <a:srgbClr val="80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 Box 4"/>
              <p:cNvSpPr txBox="1">
                <a:spLocks noChangeArrowheads="1"/>
              </p:cNvSpPr>
              <p:nvPr/>
            </p:nvSpPr>
            <p:spPr bwMode="auto">
              <a:xfrm>
                <a:off x="2267744" y="178270"/>
                <a:ext cx="5220173" cy="80131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r>
                  <a:rPr lang="el-GR" altLang="el-GR" sz="2800" b="1" dirty="0" smtClean="0">
                    <a:solidFill>
                      <a:srgbClr val="80000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Comic Sans MS" pitchFamily="66" charset="0"/>
                  </a:rPr>
                  <a:t>Γραφική παράσταση </a:t>
                </a:r>
                <a14:m>
                  <m:oMath xmlns:m="http://schemas.openxmlformats.org/officeDocument/2006/math">
                    <m:r>
                      <a:rPr lang="el-GR" sz="3200" b="1" i="0" smtClean="0">
                        <a:solidFill>
                          <a:srgbClr val="8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3200" b="1" i="1">
                        <a:solidFill>
                          <a:srgbClr val="8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𝑽</m:t>
                    </m:r>
                    <m:r>
                      <a:rPr lang="en-US" sz="3200" b="1" i="1">
                        <a:solidFill>
                          <a:srgbClr val="8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=</m:t>
                    </m:r>
                    <m:r>
                      <a:rPr lang="en-US" sz="3200" b="1" i="1">
                        <a:solidFill>
                          <a:srgbClr val="8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𝒌</m:t>
                    </m:r>
                    <m:f>
                      <m:fPr>
                        <m:ctrlPr>
                          <a:rPr lang="en-US" sz="3200" b="1" i="1">
                            <a:solidFill>
                              <a:srgbClr val="80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>
                            <a:solidFill>
                              <a:srgbClr val="80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𝑸</m:t>
                        </m:r>
                      </m:num>
                      <m:den>
                        <m:r>
                          <a:rPr lang="en-US" sz="3200" b="1" i="1">
                            <a:solidFill>
                              <a:srgbClr val="80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𝒓</m:t>
                        </m:r>
                      </m:den>
                    </m:f>
                  </m:oMath>
                </a14:m>
                <a:endParaRPr lang="el-GR" sz="32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13" name="Text 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267744" y="178270"/>
                <a:ext cx="5220173" cy="801310"/>
              </a:xfrm>
              <a:prstGeom prst="rect">
                <a:avLst/>
              </a:prstGeom>
              <a:blipFill>
                <a:blip r:embed="rId3"/>
                <a:stretch>
                  <a:fillRect l="-2570" b="-11364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40050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7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  <p:bldP spid="4" grpId="0"/>
      <p:bldP spid="7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υποσέλιδου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 err="1" smtClean="0">
                <a:solidFill>
                  <a:schemeClr val="tx1"/>
                </a:solidFill>
              </a:rPr>
              <a:t>Μερκ</a:t>
            </a:r>
            <a:r>
              <a:rPr lang="el-GR" dirty="0" smtClean="0">
                <a:solidFill>
                  <a:schemeClr val="tx1"/>
                </a:solidFill>
              </a:rPr>
              <a:t>. Παναγιωτόπουλος - Φυσικός        </a:t>
            </a:r>
            <a:r>
              <a:rPr lang="en-US" dirty="0" smtClean="0">
                <a:solidFill>
                  <a:schemeClr val="tx1"/>
                </a:solidFill>
              </a:rPr>
              <a:t>www.merkopanas.blogspot.gr</a:t>
            </a:r>
            <a:endParaRPr lang="el-GR" dirty="0">
              <a:solidFill>
                <a:schemeClr val="tx1"/>
              </a:solidFill>
            </a:endParaRPr>
          </a:p>
        </p:txBody>
      </p:sp>
      <p:sp>
        <p:nvSpPr>
          <p:cNvPr id="3" name="Θέση αριθμού διαφάνειας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>
                <a:solidFill>
                  <a:prstClr val="black"/>
                </a:solidFill>
              </a:rPr>
              <a:pPr/>
              <a:t>7</a:t>
            </a:fld>
            <a:endParaRPr lang="el-GR" dirty="0">
              <a:solidFill>
                <a:prstClr val="black"/>
              </a:solidFill>
            </a:endParaRP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778057" y="923908"/>
            <a:ext cx="7587886" cy="53245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ct val="50000"/>
              </a:spcBef>
              <a:buFontTx/>
              <a:buChar char="•"/>
            </a:pPr>
            <a:r>
              <a:rPr lang="en-US" altLang="el-GR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 </a:t>
            </a:r>
            <a:r>
              <a:rPr lang="el-GR" altLang="el-GR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Το δυναμικό</a:t>
            </a:r>
            <a:r>
              <a:rPr lang="el-GR" altLang="el-GR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 </a:t>
            </a:r>
            <a:r>
              <a:rPr lang="el-GR" altLang="el-GR" sz="2000" b="1" dirty="0">
                <a:latin typeface="Comic Sans MS" pitchFamily="66" charset="0"/>
              </a:rPr>
              <a:t>σε οποιοδήποτε σημείο του ηλεκτρικού πεδίου αποτελεί </a:t>
            </a:r>
            <a:r>
              <a:rPr lang="el-GR" altLang="el-GR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χαρακτηριστικό</a:t>
            </a:r>
            <a:r>
              <a:rPr lang="el-GR" altLang="el-GR" sz="2000" b="1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el-GR" altLang="el-GR" sz="2000" b="1" dirty="0">
                <a:latin typeface="Comic Sans MS" pitchFamily="66" charset="0"/>
              </a:rPr>
              <a:t>μέγεθος</a:t>
            </a:r>
            <a:r>
              <a:rPr lang="el-GR" altLang="el-GR" sz="2000" b="1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el-GR" altLang="el-GR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του πεδίου στο</a:t>
            </a:r>
            <a:r>
              <a:rPr lang="el-GR" altLang="el-GR" sz="2000" b="1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el-GR" altLang="el-GR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σημείο αυτό</a:t>
            </a:r>
            <a:r>
              <a:rPr lang="el-GR" altLang="el-GR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.</a:t>
            </a:r>
            <a:r>
              <a:rPr lang="el-GR" altLang="el-GR" sz="2000" b="1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endParaRPr lang="en-US" altLang="el-GR" sz="2000" b="1" dirty="0">
              <a:solidFill>
                <a:srgbClr val="FF33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  <a:p>
            <a:pPr algn="just">
              <a:lnSpc>
                <a:spcPct val="150000"/>
              </a:lnSpc>
              <a:spcBef>
                <a:spcPct val="50000"/>
              </a:spcBef>
              <a:buFontTx/>
              <a:buChar char="•"/>
            </a:pPr>
            <a:r>
              <a:rPr lang="en-US" altLang="el-GR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 </a:t>
            </a:r>
            <a:r>
              <a:rPr lang="el-GR" altLang="el-GR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Το δυναμικό</a:t>
            </a:r>
            <a:r>
              <a:rPr lang="el-GR" altLang="el-GR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 </a:t>
            </a:r>
            <a:r>
              <a:rPr lang="el-GR" altLang="el-GR" sz="2000" b="1" dirty="0">
                <a:latin typeface="Comic Sans MS" pitchFamily="66" charset="0"/>
              </a:rPr>
              <a:t>σ’ ένα σημείο ενός πεδίου είναι </a:t>
            </a:r>
            <a:r>
              <a:rPr lang="el-GR" altLang="el-GR" sz="2000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ανεξάρτητο</a:t>
            </a:r>
            <a:r>
              <a:rPr lang="el-GR" altLang="el-GR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 </a:t>
            </a:r>
            <a:r>
              <a:rPr lang="el-GR" altLang="el-GR" sz="2000" b="1" dirty="0">
                <a:latin typeface="Comic Sans MS" pitchFamily="66" charset="0"/>
              </a:rPr>
              <a:t>από το πρόσημο </a:t>
            </a:r>
            <a:r>
              <a:rPr lang="el-GR" altLang="el-GR" sz="2000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του δοκιμαστικού φορτίου</a:t>
            </a:r>
            <a:r>
              <a:rPr lang="el-GR" altLang="el-GR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en-US" altLang="el-GR" sz="2000" b="1" i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q</a:t>
            </a:r>
            <a:r>
              <a:rPr lang="en-US" altLang="el-GR" sz="2000" b="1" baseline="-25000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0</a:t>
            </a:r>
            <a:r>
              <a:rPr lang="el-GR" altLang="el-GR" sz="20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, </a:t>
            </a:r>
            <a:r>
              <a:rPr lang="el-GR" altLang="el-GR" sz="2000" b="1" dirty="0">
                <a:latin typeface="Comic Sans MS" pitchFamily="66" charset="0"/>
              </a:rPr>
              <a:t>που πιθανόν υπάρχει σ’ αυτό το σημείο</a:t>
            </a:r>
            <a:r>
              <a:rPr lang="en-US" altLang="el-GR" sz="2000" b="1" dirty="0">
                <a:latin typeface="Comic Sans MS" pitchFamily="66" charset="0"/>
              </a:rPr>
              <a:t>.</a:t>
            </a:r>
          </a:p>
          <a:p>
            <a:pPr algn="just">
              <a:lnSpc>
                <a:spcPct val="150000"/>
              </a:lnSpc>
              <a:spcBef>
                <a:spcPct val="50000"/>
              </a:spcBef>
              <a:buFontTx/>
              <a:buChar char="•"/>
            </a:pPr>
            <a:r>
              <a:rPr lang="en-US" altLang="el-GR" sz="2000" b="1" dirty="0">
                <a:latin typeface="Comic Sans MS" pitchFamily="66" charset="0"/>
              </a:rPr>
              <a:t> </a:t>
            </a:r>
            <a:r>
              <a:rPr lang="en-US" altLang="el-GR" sz="2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el-GR" altLang="el-GR" sz="2000" b="1" dirty="0" smtClean="0">
                <a:latin typeface="Comic Sans MS" pitchFamily="66" charset="0"/>
              </a:rPr>
              <a:t>Η έννοια </a:t>
            </a:r>
            <a:r>
              <a:rPr lang="el-GR" altLang="el-GR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δυναμικό </a:t>
            </a:r>
            <a:r>
              <a:rPr lang="el-GR" sz="2000" b="1" dirty="0">
                <a:latin typeface="Comic Sans MS" panose="030F0702030302020204" pitchFamily="66" charset="0"/>
              </a:rPr>
              <a:t>συνδέει την έννοια </a:t>
            </a:r>
            <a:r>
              <a:rPr lang="el-GR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πεδίο</a:t>
            </a:r>
            <a:r>
              <a:rPr lang="el-G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 </a:t>
            </a:r>
            <a:r>
              <a:rPr lang="el-GR" sz="2000" b="1" dirty="0">
                <a:latin typeface="Comic Sans MS" panose="030F0702030302020204" pitchFamily="66" charset="0"/>
              </a:rPr>
              <a:t>με την έννοια </a:t>
            </a:r>
            <a:r>
              <a:rPr lang="el-GR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ενέργεια</a:t>
            </a:r>
            <a:r>
              <a:rPr lang="el-GR" sz="2000" b="1" dirty="0" smtClean="0">
                <a:latin typeface="Comic Sans MS" panose="030F0702030302020204" pitchFamily="66" charset="0"/>
              </a:rPr>
              <a:t>.</a:t>
            </a:r>
          </a:p>
          <a:p>
            <a:pPr algn="just">
              <a:lnSpc>
                <a:spcPct val="150000"/>
              </a:lnSpc>
              <a:spcBef>
                <a:spcPct val="50000"/>
              </a:spcBef>
              <a:buFontTx/>
              <a:buChar char="•"/>
            </a:pPr>
            <a:r>
              <a:rPr lang="el-GR" sz="2000" b="1" dirty="0">
                <a:latin typeface="Comic Sans MS" panose="030F0702030302020204" pitchFamily="66" charset="0"/>
              </a:rPr>
              <a:t> </a:t>
            </a:r>
            <a:r>
              <a:rPr lang="el-GR" sz="2000" b="1" dirty="0" smtClean="0">
                <a:latin typeface="Comic Sans MS" panose="030F0702030302020204" pitchFamily="66" charset="0"/>
              </a:rPr>
              <a:t> Το </a:t>
            </a:r>
            <a:r>
              <a:rPr lang="el-GR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δυναμικό </a:t>
            </a:r>
            <a:r>
              <a:rPr lang="el-GR" sz="2000" b="1" dirty="0">
                <a:latin typeface="Comic Sans MS" panose="030F0702030302020204" pitchFamily="66" charset="0"/>
              </a:rPr>
              <a:t>της</a:t>
            </a:r>
            <a:r>
              <a:rPr lang="el-G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 </a:t>
            </a:r>
            <a:r>
              <a:rPr lang="el-GR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γης</a:t>
            </a:r>
            <a:r>
              <a:rPr lang="el-G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 </a:t>
            </a:r>
            <a:r>
              <a:rPr lang="el-GR" sz="2000" b="1" dirty="0">
                <a:latin typeface="Comic Sans MS" panose="030F0702030302020204" pitchFamily="66" charset="0"/>
              </a:rPr>
              <a:t>θεωρείται ίσο με το </a:t>
            </a:r>
            <a:r>
              <a:rPr lang="el-GR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μηδέν.</a:t>
            </a:r>
            <a:endParaRPr lang="el-GR" sz="2000" b="1" dirty="0" smtClean="0">
              <a:latin typeface="Comic Sans MS" panose="030F0702030302020204" pitchFamily="66" charset="0"/>
            </a:endParaRPr>
          </a:p>
          <a:p>
            <a:pPr algn="just">
              <a:lnSpc>
                <a:spcPct val="150000"/>
              </a:lnSpc>
              <a:spcBef>
                <a:spcPct val="50000"/>
              </a:spcBef>
              <a:buFontTx/>
              <a:buChar char="•"/>
            </a:pPr>
            <a:r>
              <a:rPr lang="el-GR" sz="2000" b="1" dirty="0" smtClean="0">
                <a:latin typeface="Comic Sans MS" panose="030F0702030302020204" pitchFamily="66" charset="0"/>
              </a:rPr>
              <a:t>  Το</a:t>
            </a:r>
            <a:r>
              <a:rPr lang="el-GR" sz="2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 </a:t>
            </a:r>
            <a:r>
              <a:rPr lang="el-GR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δυναμικό</a:t>
            </a:r>
            <a:r>
              <a:rPr lang="el-GR" sz="20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 </a:t>
            </a:r>
            <a:r>
              <a:rPr lang="el-GR" sz="2000" b="1" dirty="0" smtClean="0">
                <a:latin typeface="Comic Sans MS" panose="030F0702030302020204" pitchFamily="66" charset="0"/>
              </a:rPr>
              <a:t>και η </a:t>
            </a:r>
            <a:r>
              <a:rPr lang="el-GR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δυναμική ενέργεια </a:t>
            </a:r>
            <a:r>
              <a:rPr lang="el-GR" sz="2000" b="1" dirty="0" smtClean="0">
                <a:latin typeface="Comic Sans MS" panose="030F0702030302020204" pitchFamily="66" charset="0"/>
              </a:rPr>
              <a:t>μπορούν </a:t>
            </a:r>
            <a:r>
              <a:rPr lang="el-GR" sz="2000" b="1" dirty="0">
                <a:latin typeface="Comic Sans MS" panose="030F0702030302020204" pitchFamily="66" charset="0"/>
              </a:rPr>
              <a:t>να </a:t>
            </a:r>
            <a:r>
              <a:rPr lang="el-GR" sz="2000" b="1" dirty="0" smtClean="0">
                <a:latin typeface="Comic Sans MS" panose="030F0702030302020204" pitchFamily="66" charset="0"/>
              </a:rPr>
              <a:t>έχουν </a:t>
            </a:r>
            <a:r>
              <a:rPr lang="el-GR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θετική</a:t>
            </a:r>
            <a:r>
              <a:rPr lang="el-GR" sz="20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 </a:t>
            </a:r>
            <a:r>
              <a:rPr lang="el-GR" sz="2000" b="1" dirty="0">
                <a:latin typeface="Comic Sans MS" panose="030F0702030302020204" pitchFamily="66" charset="0"/>
              </a:rPr>
              <a:t>ή</a:t>
            </a:r>
            <a:r>
              <a:rPr lang="el-GR" sz="20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 </a:t>
            </a:r>
            <a:r>
              <a:rPr lang="el-GR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αρνητική τιμή</a:t>
            </a:r>
            <a:r>
              <a:rPr lang="el-GR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229484" y="231227"/>
            <a:ext cx="668503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l-GR" altLang="el-GR" sz="2800" b="1" dirty="0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Παρατηρήσεις</a:t>
            </a:r>
            <a:r>
              <a:rPr lang="en-US" altLang="el-GR" sz="2800" b="1" dirty="0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el-GR" altLang="el-GR" sz="2800" b="1" dirty="0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στην έννοια «Δυναμικό»</a:t>
            </a:r>
            <a:r>
              <a:rPr lang="el-GR" altLang="el-GR" sz="3200" b="1" dirty="0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2232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25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25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25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25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25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altLang="el-GR" dirty="0" err="1">
                <a:solidFill>
                  <a:schemeClr val="tx1"/>
                </a:solidFill>
              </a:rPr>
              <a:t>Μερκ</a:t>
            </a:r>
            <a:r>
              <a:rPr lang="el-GR" altLang="el-GR" dirty="0">
                <a:solidFill>
                  <a:schemeClr val="tx1"/>
                </a:solidFill>
              </a:rPr>
              <a:t>. Παναγιωτόπουλος - Φυσικός      www.merkopanas.blogspot.gr</a:t>
            </a:r>
          </a:p>
        </p:txBody>
      </p:sp>
      <p:sp>
        <p:nvSpPr>
          <p:cNvPr id="20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B6B3C-C9D1-4F26-9E23-EFC8CFC8BD7C}" type="slidenum">
              <a:rPr lang="el-GR" altLang="el-GR"/>
              <a:pPr/>
              <a:t>8</a:t>
            </a:fld>
            <a:endParaRPr lang="el-GR" altLang="el-GR"/>
          </a:p>
        </p:txBody>
      </p:sp>
      <p:grpSp>
        <p:nvGrpSpPr>
          <p:cNvPr id="22547" name="Group 19"/>
          <p:cNvGrpSpPr>
            <a:grpSpLocks/>
          </p:cNvGrpSpPr>
          <p:nvPr/>
        </p:nvGrpSpPr>
        <p:grpSpPr bwMode="auto">
          <a:xfrm>
            <a:off x="457200" y="1371600"/>
            <a:ext cx="2879725" cy="2865438"/>
            <a:chOff x="295" y="845"/>
            <a:chExt cx="1814" cy="1805"/>
          </a:xfrm>
        </p:grpSpPr>
        <p:pic>
          <p:nvPicPr>
            <p:cNvPr id="22531" name="Picture 3" descr="Εικόνα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5" y="845"/>
              <a:ext cx="1814" cy="18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22534" name="Oval 6"/>
            <p:cNvSpPr>
              <a:spLocks noChangeArrowheads="1"/>
            </p:cNvSpPr>
            <p:nvPr/>
          </p:nvSpPr>
          <p:spPr bwMode="auto">
            <a:xfrm>
              <a:off x="1066" y="1661"/>
              <a:ext cx="227" cy="227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22535" name="Text Box 7"/>
            <p:cNvSpPr txBox="1">
              <a:spLocks noChangeArrowheads="1"/>
            </p:cNvSpPr>
            <p:nvPr/>
          </p:nvSpPr>
          <p:spPr bwMode="auto">
            <a:xfrm>
              <a:off x="1066" y="1584"/>
              <a:ext cx="227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el-GR" sz="2800" b="1" dirty="0"/>
                <a:t>+</a:t>
              </a:r>
              <a:endParaRPr lang="el-GR" altLang="el-GR" sz="2800" b="1" dirty="0"/>
            </a:p>
          </p:txBody>
        </p:sp>
      </p:grpSp>
      <p:grpSp>
        <p:nvGrpSpPr>
          <p:cNvPr id="4" name="Ομάδα 3"/>
          <p:cNvGrpSpPr/>
          <p:nvPr/>
        </p:nvGrpSpPr>
        <p:grpSpPr>
          <a:xfrm>
            <a:off x="1979613" y="1989138"/>
            <a:ext cx="360362" cy="431799"/>
            <a:chOff x="1979613" y="1989138"/>
            <a:chExt cx="360362" cy="431799"/>
          </a:xfrm>
        </p:grpSpPr>
        <p:sp>
          <p:nvSpPr>
            <p:cNvPr id="22537" name="Oval 9"/>
            <p:cNvSpPr>
              <a:spLocks noChangeArrowheads="1"/>
            </p:cNvSpPr>
            <p:nvPr/>
          </p:nvSpPr>
          <p:spPr bwMode="auto">
            <a:xfrm>
              <a:off x="2124075" y="2349500"/>
              <a:ext cx="73025" cy="71437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22536" name="Text Box 8"/>
            <p:cNvSpPr txBox="1">
              <a:spLocks noChangeArrowheads="1"/>
            </p:cNvSpPr>
            <p:nvPr/>
          </p:nvSpPr>
          <p:spPr bwMode="auto">
            <a:xfrm>
              <a:off x="1979613" y="1989138"/>
              <a:ext cx="360362" cy="336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l-GR" altLang="el-GR" sz="1600" b="1" dirty="0">
                  <a:latin typeface="Comic Sans MS" pitchFamily="66" charset="0"/>
                </a:rPr>
                <a:t>Α</a:t>
              </a:r>
            </a:p>
          </p:txBody>
        </p:sp>
      </p:grpSp>
      <p:grpSp>
        <p:nvGrpSpPr>
          <p:cNvPr id="5" name="Ομάδα 4"/>
          <p:cNvGrpSpPr/>
          <p:nvPr/>
        </p:nvGrpSpPr>
        <p:grpSpPr>
          <a:xfrm>
            <a:off x="2916238" y="2781300"/>
            <a:ext cx="430212" cy="336550"/>
            <a:chOff x="2916238" y="2781300"/>
            <a:chExt cx="430212" cy="336550"/>
          </a:xfrm>
        </p:grpSpPr>
        <p:sp>
          <p:nvSpPr>
            <p:cNvPr id="22538" name="Oval 10"/>
            <p:cNvSpPr>
              <a:spLocks noChangeArrowheads="1"/>
            </p:cNvSpPr>
            <p:nvPr/>
          </p:nvSpPr>
          <p:spPr bwMode="auto">
            <a:xfrm>
              <a:off x="2916238" y="2924175"/>
              <a:ext cx="71437" cy="7302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22539" name="Text Box 11"/>
            <p:cNvSpPr txBox="1">
              <a:spLocks noChangeArrowheads="1"/>
            </p:cNvSpPr>
            <p:nvPr/>
          </p:nvSpPr>
          <p:spPr bwMode="auto">
            <a:xfrm>
              <a:off x="2987675" y="2781300"/>
              <a:ext cx="358775" cy="336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l-GR" altLang="el-GR" sz="1600" b="1">
                  <a:latin typeface="Comic Sans MS" pitchFamily="66" charset="0"/>
                </a:rPr>
                <a:t>Β</a:t>
              </a:r>
            </a:p>
          </p:txBody>
        </p:sp>
      </p:grpSp>
      <p:cxnSp>
        <p:nvCxnSpPr>
          <p:cNvPr id="22540" name="AutoShape 12"/>
          <p:cNvCxnSpPr>
            <a:cxnSpLocks noChangeShapeType="1"/>
            <a:endCxn id="22538" idx="2"/>
          </p:cNvCxnSpPr>
          <p:nvPr/>
        </p:nvCxnSpPr>
        <p:spPr bwMode="auto">
          <a:xfrm>
            <a:off x="2197100" y="2384425"/>
            <a:ext cx="719137" cy="576262"/>
          </a:xfrm>
          <a:prstGeom prst="curvedConnector3">
            <a:avLst>
              <a:gd name="adj1" fmla="val 50000"/>
            </a:avLst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2541" name="Text Box 13"/>
          <p:cNvSpPr txBox="1">
            <a:spLocks noChangeArrowheads="1"/>
          </p:cNvSpPr>
          <p:nvPr/>
        </p:nvSpPr>
        <p:spPr bwMode="auto">
          <a:xfrm>
            <a:off x="4647186" y="1843542"/>
            <a:ext cx="294915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l-GR" sz="2800" b="1" i="1" dirty="0">
                <a:latin typeface="Comic Sans MS" pitchFamily="66" charset="0"/>
              </a:rPr>
              <a:t>V</a:t>
            </a:r>
            <a:r>
              <a:rPr lang="el-GR" altLang="el-GR" sz="2800" b="1" baseline="-25000" dirty="0" smtClean="0">
                <a:latin typeface="Comic Sans MS" pitchFamily="66" charset="0"/>
              </a:rPr>
              <a:t>ΑΒ </a:t>
            </a:r>
            <a:r>
              <a:rPr lang="el-GR" altLang="el-GR" sz="2800" b="1" dirty="0" smtClean="0">
                <a:latin typeface="Comic Sans MS" pitchFamily="66" charset="0"/>
              </a:rPr>
              <a:t>= </a:t>
            </a:r>
            <a:r>
              <a:rPr lang="en-US" altLang="el-GR" sz="2800" b="1" i="1" dirty="0" smtClean="0">
                <a:latin typeface="Comic Sans MS" pitchFamily="66" charset="0"/>
              </a:rPr>
              <a:t>V</a:t>
            </a:r>
            <a:r>
              <a:rPr lang="en-US" altLang="el-GR" sz="2800" b="1" baseline="-25000" dirty="0" smtClean="0">
                <a:latin typeface="Comic Sans MS" pitchFamily="66" charset="0"/>
              </a:rPr>
              <a:t>A</a:t>
            </a:r>
            <a:r>
              <a:rPr lang="el-GR" altLang="el-GR" sz="2800" b="1" baseline="-25000" dirty="0" smtClean="0">
                <a:latin typeface="Comic Sans MS" pitchFamily="66" charset="0"/>
              </a:rPr>
              <a:t> </a:t>
            </a:r>
            <a:r>
              <a:rPr lang="en-US" altLang="el-GR" sz="2800" b="1" dirty="0" smtClean="0">
                <a:latin typeface="Comic Sans MS" pitchFamily="66" charset="0"/>
              </a:rPr>
              <a:t>-</a:t>
            </a:r>
            <a:r>
              <a:rPr lang="el-GR" altLang="el-GR" sz="2800" b="1" dirty="0" smtClean="0">
                <a:latin typeface="Comic Sans MS" pitchFamily="66" charset="0"/>
              </a:rPr>
              <a:t> </a:t>
            </a:r>
            <a:r>
              <a:rPr lang="en-US" altLang="el-GR" sz="2800" b="1" i="1" dirty="0" smtClean="0">
                <a:latin typeface="Comic Sans MS" pitchFamily="66" charset="0"/>
              </a:rPr>
              <a:t>V</a:t>
            </a:r>
            <a:r>
              <a:rPr lang="en-US" altLang="el-GR" sz="2800" b="1" baseline="-25000" dirty="0" smtClean="0">
                <a:latin typeface="Comic Sans MS" pitchFamily="66" charset="0"/>
              </a:rPr>
              <a:t>B</a:t>
            </a:r>
            <a:endParaRPr lang="el-GR" altLang="el-GR" sz="2800" b="1" dirty="0">
              <a:latin typeface="Comic Sans MS" pitchFamily="66" charset="0"/>
            </a:endParaRPr>
          </a:p>
        </p:txBody>
      </p:sp>
      <p:sp>
        <p:nvSpPr>
          <p:cNvPr id="22546" name="Text Box 18"/>
          <p:cNvSpPr txBox="1">
            <a:spLocks noChangeArrowheads="1"/>
          </p:cNvSpPr>
          <p:nvPr/>
        </p:nvSpPr>
        <p:spPr bwMode="auto">
          <a:xfrm>
            <a:off x="2771800" y="3931761"/>
            <a:ext cx="5832450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ct val="50000"/>
              </a:spcBef>
            </a:pPr>
            <a:r>
              <a:rPr lang="el-GR" altLang="el-GR" sz="2000" b="1" dirty="0">
                <a:latin typeface="Comic Sans MS" pitchFamily="66" charset="0"/>
              </a:rPr>
              <a:t>Η</a:t>
            </a:r>
            <a:r>
              <a:rPr lang="el-GR" altLang="el-GR" sz="2000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el-GR" altLang="el-GR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διαφορά δυναμικού</a:t>
            </a:r>
            <a:r>
              <a:rPr lang="el-GR" altLang="el-GR" sz="2000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en-US" altLang="el-GR" sz="2000" b="1" i="1" dirty="0">
                <a:latin typeface="Comic Sans MS" pitchFamily="66" charset="0"/>
              </a:rPr>
              <a:t>V</a:t>
            </a:r>
            <a:r>
              <a:rPr lang="en-US" altLang="el-GR" sz="2000" b="1" baseline="-25000" dirty="0">
                <a:latin typeface="Comic Sans MS" pitchFamily="66" charset="0"/>
              </a:rPr>
              <a:t>AB </a:t>
            </a:r>
            <a:r>
              <a:rPr lang="el-GR" altLang="el-GR" sz="2000" b="1" dirty="0">
                <a:latin typeface="Comic Sans MS" pitchFamily="66" charset="0"/>
              </a:rPr>
              <a:t>μας δίνει το </a:t>
            </a:r>
            <a:r>
              <a:rPr lang="el-GR" altLang="el-GR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έργο της δύναμης</a:t>
            </a:r>
            <a:r>
              <a:rPr lang="el-GR" altLang="el-GR" sz="2000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el-GR" altLang="el-GR" sz="2000" b="1" dirty="0">
                <a:latin typeface="Comic Sans MS" pitchFamily="66" charset="0"/>
              </a:rPr>
              <a:t>του πεδίου </a:t>
            </a:r>
            <a:r>
              <a:rPr lang="el-GR" altLang="el-GR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ανά μονάδα </a:t>
            </a:r>
            <a:r>
              <a:rPr lang="el-GR" altLang="el-GR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φορτίου,</a:t>
            </a:r>
            <a:r>
              <a:rPr lang="el-GR" altLang="el-GR" sz="2000" b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el-GR" altLang="el-GR" sz="2000" b="1" dirty="0">
                <a:latin typeface="Comic Sans MS" pitchFamily="66" charset="0"/>
              </a:rPr>
              <a:t>κατά τη μετακίνηση του φορτίου από το Α στο Β.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4499328" y="2747960"/>
                <a:ext cx="3062256" cy="9717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800" b="1" i="1" smtClean="0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  <a:ea typeface="Cambria Math" panose="02040503050406030204" pitchFamily="18" charset="0"/>
                            </a:rPr>
                            <m:t>𝑽</m:t>
                          </m:r>
                        </m:e>
                        <m:sub>
                          <m:r>
                            <a:rPr lang="en-US" sz="2800" b="1" i="0" smtClean="0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  <a:ea typeface="Cambria Math" panose="02040503050406030204" pitchFamily="18" charset="0"/>
                            </a:rPr>
                            <m:t>𝐀𝐁</m:t>
                          </m:r>
                        </m:sub>
                      </m:sSub>
                      <m:r>
                        <a:rPr lang="en-US" sz="2800" b="1" i="1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  <a:ea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2800" b="1" i="1" smtClean="0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800" b="1" i="1" smtClean="0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1" i="1" smtClean="0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/>
                                  <a:ea typeface="Cambria Math" panose="02040503050406030204" pitchFamily="18" charset="0"/>
                                </a:rPr>
                                <m:t>𝑾</m:t>
                              </m:r>
                            </m:e>
                            <m:sub>
                              <m:r>
                                <a:rPr lang="en-US" sz="2800" b="1" i="0" smtClean="0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/>
                                  <a:ea typeface="Cambria Math" panose="02040503050406030204" pitchFamily="18" charset="0"/>
                                </a:rPr>
                                <m:t>𝐀</m:t>
                              </m:r>
                              <m:r>
                                <a:rPr lang="en-US" sz="2800" b="1" i="0" smtClean="0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/>
                                  <a:ea typeface="Cambria Math"/>
                                </a:rPr>
                                <m:t>→</m:t>
                              </m:r>
                              <m:r>
                                <a:rPr lang="en-US" sz="2800" b="1" i="0" smtClean="0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/>
                                  <a:ea typeface="Cambria Math"/>
                                </a:rPr>
                                <m:t>𝐁</m:t>
                              </m:r>
                            </m:sub>
                          </m:sSub>
                        </m:num>
                        <m:den>
                          <m:r>
                            <a:rPr lang="en-US" sz="2800" b="1" i="1" smtClean="0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  <a:ea typeface="Cambria Math" panose="02040503050406030204" pitchFamily="18" charset="0"/>
                            </a:rPr>
                            <m:t>𝒒</m:t>
                          </m:r>
                        </m:den>
                      </m:f>
                    </m:oMath>
                  </m:oMathPara>
                </a14:m>
                <a:endParaRPr lang="el-GR" sz="28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9328" y="2747960"/>
                <a:ext cx="3062256" cy="971741"/>
              </a:xfrm>
              <a:prstGeom prst="rect">
                <a:avLst/>
              </a:prstGeom>
              <a:blipFill>
                <a:blip r:embed="rId4"/>
                <a:stretch>
                  <a:fillRect b="-1258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3144276" y="1347424"/>
            <a:ext cx="567587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dirty="0" smtClean="0">
                <a:latin typeface="Comic Sans MS" panose="030F0702030302020204" pitchFamily="66" charset="0"/>
              </a:rPr>
              <a:t>Διαφορά δυναμικού ανάμεσα στα σημεία Α και Β.</a:t>
            </a:r>
            <a:endParaRPr lang="el-GR" sz="2000" dirty="0">
              <a:latin typeface="Comic Sans MS" panose="030F0702030302020204" pitchFamily="66" charset="0"/>
            </a:endParaRPr>
          </a:p>
        </p:txBody>
      </p:sp>
      <p:sp>
        <p:nvSpPr>
          <p:cNvPr id="21" name="Text Box 4"/>
          <p:cNvSpPr txBox="1">
            <a:spLocks noChangeArrowheads="1"/>
          </p:cNvSpPr>
          <p:nvPr/>
        </p:nvSpPr>
        <p:spPr bwMode="auto">
          <a:xfrm>
            <a:off x="2863149" y="273082"/>
            <a:ext cx="341770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l-GR" altLang="el-GR" sz="2800" b="1" dirty="0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Διαφορά </a:t>
            </a:r>
            <a:r>
              <a:rPr lang="el-GR" altLang="el-GR" sz="2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Δυναμικού</a:t>
            </a:r>
            <a:endParaRPr lang="el-GR" altLang="el-GR" sz="3200" b="1" dirty="0">
              <a:solidFill>
                <a:srgbClr val="80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2881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22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22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2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2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42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41" grpId="0"/>
      <p:bldP spid="22546" grpId="0"/>
      <p:bldP spid="6" grpId="0"/>
      <p:bldP spid="7" grpId="0"/>
      <p:bldP spid="2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altLang="el-GR" dirty="0" err="1">
                <a:solidFill>
                  <a:schemeClr val="tx1"/>
                </a:solidFill>
              </a:rPr>
              <a:t>Μερκ</a:t>
            </a:r>
            <a:r>
              <a:rPr lang="el-GR" altLang="el-GR" dirty="0">
                <a:solidFill>
                  <a:schemeClr val="tx1"/>
                </a:solidFill>
              </a:rPr>
              <a:t>. Παναγιωτόπουλος - Φυσικός      </a:t>
            </a:r>
            <a:r>
              <a:rPr lang="el-GR" altLang="el-GR" dirty="0" err="1">
                <a:solidFill>
                  <a:schemeClr val="tx1"/>
                </a:solidFill>
              </a:rPr>
              <a:t>www.merkopanas.blogspot.gr</a:t>
            </a:r>
            <a:endParaRPr lang="el-GR" altLang="el-GR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F3590-8E97-4663-9CB6-CDD122BE42E5}" type="slidenum">
              <a:rPr lang="el-GR" altLang="el-GR">
                <a:solidFill>
                  <a:schemeClr val="tx1"/>
                </a:solidFill>
              </a:rPr>
              <a:pPr/>
              <a:t>9</a:t>
            </a:fld>
            <a:endParaRPr lang="el-GR" altLang="el-GR" dirty="0">
              <a:solidFill>
                <a:schemeClr val="tx1"/>
              </a:solidFill>
            </a:endParaRPr>
          </a:p>
        </p:txBody>
      </p:sp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1057716" y="1196752"/>
            <a:ext cx="6912768" cy="3539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  <a:buFontTx/>
              <a:buChar char="•"/>
            </a:pPr>
            <a:r>
              <a:rPr lang="en-US" altLang="el-GR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en-US" altLang="el-GR" sz="2400" b="1" dirty="0">
                <a:latin typeface="Comic Sans MS" pitchFamily="66" charset="0"/>
              </a:rPr>
              <a:t> </a:t>
            </a:r>
            <a:r>
              <a:rPr lang="en-US" altLang="el-GR" sz="2400" b="1" i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V</a:t>
            </a:r>
            <a:r>
              <a:rPr lang="en-US" altLang="el-GR" sz="2400" b="1" baseline="-25000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AB </a:t>
            </a:r>
            <a:r>
              <a:rPr lang="en-US" altLang="el-GR" sz="2400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≠ </a:t>
            </a:r>
            <a:r>
              <a:rPr lang="en-US" altLang="el-GR" sz="2400" b="1" i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V</a:t>
            </a:r>
            <a:r>
              <a:rPr lang="en-US" altLang="el-GR" sz="2400" b="1" baseline="-25000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BA</a:t>
            </a:r>
            <a:r>
              <a:rPr lang="el-GR" altLang="el-GR" sz="2400" b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,</a:t>
            </a:r>
            <a:r>
              <a:rPr lang="el-GR" altLang="el-GR" sz="2400" b="1" baseline="-25000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                 </a:t>
            </a:r>
            <a:r>
              <a:rPr lang="en-US" altLang="el-GR" sz="2400" b="1" i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V</a:t>
            </a:r>
            <a:r>
              <a:rPr lang="en-US" altLang="el-GR" sz="2400" b="1" baseline="-25000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AB</a:t>
            </a:r>
            <a:r>
              <a:rPr lang="el-GR" altLang="el-GR" sz="2400" b="1" baseline="-25000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el-GR" altLang="el-GR" sz="2400" b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= -</a:t>
            </a:r>
            <a:r>
              <a:rPr lang="en-US" altLang="el-GR" sz="2400" b="1" i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V</a:t>
            </a:r>
            <a:r>
              <a:rPr lang="en-US" altLang="el-GR" sz="2400" b="1" baseline="-25000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BA</a:t>
            </a:r>
            <a:endParaRPr lang="en-US" altLang="el-GR" sz="2400" b="1" baseline="-25000" dirty="0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  <a:p>
            <a:pPr algn="just">
              <a:lnSpc>
                <a:spcPct val="150000"/>
              </a:lnSpc>
              <a:spcBef>
                <a:spcPct val="50000"/>
              </a:spcBef>
              <a:buFontTx/>
              <a:buChar char="•"/>
            </a:pPr>
            <a:r>
              <a:rPr lang="en-US" altLang="el-GR" sz="2000" b="1" baseline="-25000" dirty="0">
                <a:latin typeface="Comic Sans MS" pitchFamily="66" charset="0"/>
              </a:rPr>
              <a:t>  </a:t>
            </a:r>
            <a:r>
              <a:rPr lang="en-US" altLang="el-GR" sz="2000" b="1" baseline="-250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el-GR" altLang="el-GR" sz="2000" b="1" baseline="-25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el-GR" altLang="el-GR" sz="2000" b="1" dirty="0" smtClean="0">
                <a:latin typeface="Comic Sans MS" pitchFamily="66" charset="0"/>
              </a:rPr>
              <a:t>Η </a:t>
            </a:r>
            <a:r>
              <a:rPr lang="el-GR" altLang="el-GR" sz="2000" b="1" dirty="0">
                <a:latin typeface="Comic Sans MS" pitchFamily="66" charset="0"/>
              </a:rPr>
              <a:t>σχέση </a:t>
            </a:r>
            <a:r>
              <a:rPr lang="en-US" altLang="el-GR" sz="20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W</a:t>
            </a:r>
            <a:r>
              <a:rPr lang="en-US" altLang="el-GR" sz="2000" b="1" baseline="-25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AB</a:t>
            </a:r>
            <a:r>
              <a:rPr lang="el-GR" altLang="el-GR" sz="2000" b="1" baseline="-25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en-US" altLang="el-GR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=</a:t>
            </a:r>
            <a:r>
              <a:rPr lang="el-GR" altLang="el-GR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en-US" altLang="el-GR" sz="2000" b="1" i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q</a:t>
            </a:r>
            <a:r>
              <a:rPr lang="en-US" altLang="el-GR" sz="2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.</a:t>
            </a:r>
            <a:r>
              <a:rPr lang="en-US" altLang="el-GR" sz="2000" b="1" i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V</a:t>
            </a:r>
            <a:r>
              <a:rPr lang="en-US" altLang="el-GR" sz="2000" b="1" baseline="-250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AB</a:t>
            </a:r>
            <a:r>
              <a:rPr lang="en-US" altLang="el-GR" sz="2000" b="1" baseline="-250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</a:rPr>
              <a:t> </a:t>
            </a:r>
            <a:r>
              <a:rPr lang="el-GR" altLang="el-GR" sz="2000" b="1" dirty="0">
                <a:latin typeface="Comic Sans MS" pitchFamily="66" charset="0"/>
              </a:rPr>
              <a:t>μας επιτρέπει να υπολογίσουμε το </a:t>
            </a:r>
            <a:r>
              <a:rPr lang="el-GR" altLang="el-GR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έργο της δύναμης του πεδίου</a:t>
            </a:r>
            <a:r>
              <a:rPr lang="el-GR" altLang="el-GR" sz="2000" b="1" dirty="0">
                <a:latin typeface="Comic Sans MS" pitchFamily="66" charset="0"/>
              </a:rPr>
              <a:t> κατά τη μετακίνηση φορτίου </a:t>
            </a:r>
            <a:r>
              <a:rPr lang="en-US" altLang="el-GR" sz="2000" b="1" i="1" dirty="0" smtClean="0">
                <a:latin typeface="Comic Sans MS" pitchFamily="66" charset="0"/>
              </a:rPr>
              <a:t>q</a:t>
            </a:r>
            <a:r>
              <a:rPr lang="el-GR" altLang="el-GR" sz="2000" b="1" i="1" dirty="0" smtClean="0">
                <a:latin typeface="Comic Sans MS" pitchFamily="66" charset="0"/>
              </a:rPr>
              <a:t> </a:t>
            </a:r>
            <a:r>
              <a:rPr lang="el-GR" altLang="el-GR" sz="2000" b="1" dirty="0" smtClean="0">
                <a:latin typeface="Comic Sans MS" pitchFamily="66" charset="0"/>
              </a:rPr>
              <a:t>από</a:t>
            </a:r>
            <a:r>
              <a:rPr lang="el-GR" altLang="el-GR" sz="2000" b="1" i="1" dirty="0" smtClean="0">
                <a:latin typeface="Comic Sans MS" pitchFamily="66" charset="0"/>
              </a:rPr>
              <a:t> </a:t>
            </a:r>
            <a:r>
              <a:rPr lang="el-GR" altLang="el-GR" sz="2000" b="1" dirty="0" smtClean="0">
                <a:latin typeface="Comic Sans MS" pitchFamily="66" charset="0"/>
              </a:rPr>
              <a:t>σημείο Α σε σημείο </a:t>
            </a:r>
            <a:r>
              <a:rPr lang="el-GR" altLang="el-GR" sz="2000" b="1" dirty="0">
                <a:latin typeface="Comic Sans MS" pitchFamily="66" charset="0"/>
              </a:rPr>
              <a:t>Β του πεδίου,</a:t>
            </a:r>
            <a:r>
              <a:rPr lang="en-US" altLang="el-GR" sz="2000" b="1" dirty="0" smtClean="0">
                <a:latin typeface="Comic Sans MS" pitchFamily="66" charset="0"/>
              </a:rPr>
              <a:t> </a:t>
            </a:r>
            <a:r>
              <a:rPr lang="el-GR" altLang="el-GR" sz="2000" b="1" dirty="0">
                <a:latin typeface="Comic Sans MS" pitchFamily="66" charset="0"/>
              </a:rPr>
              <a:t>ανεξάρτητα αν το πεδίο είναι ομογενές ή ανομοιογενές. </a:t>
            </a:r>
            <a:endParaRPr lang="en-US" altLang="el-GR" sz="2000" b="1" dirty="0" smtClean="0">
              <a:latin typeface="Comic Sans MS" pitchFamily="66" charset="0"/>
            </a:endParaRPr>
          </a:p>
          <a:p>
            <a:pPr algn="just">
              <a:lnSpc>
                <a:spcPct val="150000"/>
              </a:lnSpc>
              <a:spcBef>
                <a:spcPct val="50000"/>
              </a:spcBef>
              <a:buFontTx/>
              <a:buChar char="•"/>
            </a:pPr>
            <a:r>
              <a:rPr lang="en-US" altLang="el-GR" sz="20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en-US" altLang="el-GR" sz="2000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 </a:t>
            </a:r>
            <a:r>
              <a:rPr lang="el-GR" altLang="el-GR" sz="2000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Ειδικά </a:t>
            </a:r>
            <a:r>
              <a:rPr lang="el-GR" altLang="el-GR" sz="20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για ανομοιογενές πεδίο, </a:t>
            </a:r>
            <a:r>
              <a:rPr lang="el-GR" altLang="el-GR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αυτός</a:t>
            </a:r>
            <a:r>
              <a:rPr lang="el-GR" altLang="el-GR" sz="20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el-GR" altLang="el-GR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είναι ο τρόπος </a:t>
            </a:r>
            <a:r>
              <a:rPr lang="el-GR" altLang="el-GR" sz="20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για να υπολογίσουμε το έργο της δύναμης. </a:t>
            </a:r>
            <a:endParaRPr lang="en-US" altLang="el-GR" sz="2000" b="1" dirty="0">
              <a:solidFill>
                <a:srgbClr val="0066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197170" y="332656"/>
            <a:ext cx="674965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l-GR" altLang="el-GR" sz="2800" b="1" dirty="0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Παρατηρήσεις</a:t>
            </a:r>
            <a:r>
              <a:rPr lang="en-US" altLang="el-GR" sz="2800" b="1" dirty="0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el-GR" altLang="el-GR" sz="2800" b="1" dirty="0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στη Διαφορά δυναμικού</a:t>
            </a:r>
            <a:endParaRPr lang="el-GR" altLang="el-GR" sz="3200" b="1" dirty="0">
              <a:solidFill>
                <a:srgbClr val="80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6279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500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250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250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theme1.xml><?xml version="1.0" encoding="utf-8"?>
<a:theme xmlns:a="http://schemas.openxmlformats.org/drawingml/2006/main" name="2_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486</TotalTime>
  <Words>1653</Words>
  <Application>Microsoft Office PowerPoint</Application>
  <PresentationFormat>Προβολή στην οθόνη (4:3)</PresentationFormat>
  <Paragraphs>191</Paragraphs>
  <Slides>19</Slides>
  <Notes>6</Notes>
  <HiddenSlides>0</HiddenSlides>
  <MMClips>0</MMClips>
  <ScaleCrop>false</ScaleCrop>
  <HeadingPairs>
    <vt:vector size="6" baseType="variant">
      <vt:variant>
        <vt:lpstr>Θέμα</vt:lpstr>
      </vt:variant>
      <vt:variant>
        <vt:i4>1</vt:i4>
      </vt:variant>
      <vt:variant>
        <vt:lpstr>Ενσωματωμένοι διακομιστές OLE</vt:lpstr>
      </vt:variant>
      <vt:variant>
        <vt:i4>1</vt:i4>
      </vt:variant>
      <vt:variant>
        <vt:lpstr>Τίτλοι διαφανειών</vt:lpstr>
      </vt:variant>
      <vt:variant>
        <vt:i4>19</vt:i4>
      </vt:variant>
    </vt:vector>
  </HeadingPairs>
  <TitlesOfParts>
    <vt:vector size="21" baseType="lpstr">
      <vt:lpstr>2_Θέμα του Office</vt:lpstr>
      <vt:lpstr>Εξίσωση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Merkouris</dc:creator>
  <cp:lastModifiedBy>DELL</cp:lastModifiedBy>
  <cp:revision>144</cp:revision>
  <dcterms:created xsi:type="dcterms:W3CDTF">2017-11-18T15:36:36Z</dcterms:created>
  <dcterms:modified xsi:type="dcterms:W3CDTF">2024-10-10T18:47:04Z</dcterms:modified>
</cp:coreProperties>
</file>