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8" r:id="rId2"/>
    <p:sldId id="260" r:id="rId3"/>
    <p:sldId id="261" r:id="rId4"/>
    <p:sldId id="263" r:id="rId5"/>
    <p:sldId id="268" r:id="rId6"/>
    <p:sldId id="269" r:id="rId7"/>
    <p:sldId id="270" r:id="rId8"/>
    <p:sldId id="271" r:id="rId9"/>
    <p:sldId id="275" r:id="rId10"/>
    <p:sldId id="277" r:id="rId11"/>
    <p:sldId id="279" r:id="rId12"/>
    <p:sldId id="280" r:id="rId13"/>
    <p:sldId id="283" r:id="rId14"/>
    <p:sldId id="284" r:id="rId15"/>
    <p:sldId id="285" r:id="rId16"/>
    <p:sldId id="286" r:id="rId17"/>
    <p:sldId id="287" r:id="rId18"/>
    <p:sldId id="299" r:id="rId19"/>
    <p:sldId id="301" r:id="rId20"/>
    <p:sldId id="300" r:id="rId21"/>
    <p:sldId id="302" r:id="rId22"/>
    <p:sldId id="303" r:id="rId23"/>
    <p:sldId id="304" r:id="rId24"/>
    <p:sldId id="305" r:id="rId25"/>
    <p:sldId id="306" r:id="rId26"/>
    <p:sldId id="307" r:id="rId2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6" autoAdjust="0"/>
  </p:normalViewPr>
  <p:slideViewPr>
    <p:cSldViewPr snapToGrid="0">
      <p:cViewPr>
        <p:scale>
          <a:sx n="73" d="100"/>
          <a:sy n="73" d="100"/>
        </p:scale>
        <p:origin x="-51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DA53C-6BE1-4550-892E-8763FCB32A80}" type="datetimeFigureOut">
              <a:rPr lang="el-GR" smtClean="0"/>
              <a:t>23/10/2024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6E54D-7EE8-483F-8B05-269154CADA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190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144940-825D-4CDE-A0A7-11CDECE3B207}" type="slidenum">
              <a:rPr lang="el-GR" altLang="el-GR" sz="1200"/>
              <a:pPr eaLnBrk="1" hangingPunct="1"/>
              <a:t>5</a:t>
            </a:fld>
            <a:endParaRPr lang="el-GR" altLang="el-G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310458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F71D3E-6942-46FC-B084-E24E5512945C}" type="slidenum">
              <a:rPr lang="el-GR" altLang="el-GR" smtClean="0"/>
              <a:pPr eaLnBrk="1" hangingPunct="1">
                <a:spcBef>
                  <a:spcPct val="0"/>
                </a:spcBef>
              </a:pPr>
              <a:t>12</a:t>
            </a:fld>
            <a:endParaRPr lang="el-GR" altLang="el-G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8767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9367-2DEA-4944-B4A3-8A995D1446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6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7063-0C51-4034-8ADD-AA3F8D78337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C8CF-BCCC-4662-B44D-ADFA8CB05D0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58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2563-4376-48EB-954D-B9B5A7AA453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43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79652-D2E6-4D65-BAC4-81E74D6FB0BE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23/10/2024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8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015C-1B4E-4C2C-8E07-FFA1F935F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8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150B-CA78-4223-99E3-57405459D1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2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FCA4-F0A3-4E61-B6D8-CA8AABB03A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7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53E7-60CC-48C3-96FE-95CA9C10EFA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3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B694-4BFD-456E-968D-6AE44BF4F07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8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B596-748B-4D6D-952F-0ECEF118A9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3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548C-7919-4D47-A16E-CE03D056B41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3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245A-F871-4518-B158-4AB96C34873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F3057-6BC1-4621-95B3-CB9873FAD62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2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6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images.google.com/imgres?imgurl=http://i13.ebayimg.com/01/i/07/58/72/f8_2.JPG&amp;imgrefurl=http://cgi.ebay.com/10-NOS-Air-Variable-Capacitors-Ham-Crystal-Radio-1945_W0QQitemZ160006863187QQihZ006QQcategoryZ4671QQcmdZViewItem&amp;h=200&amp;w=197&amp;sz=12&amp;hl=en&amp;sig2=D4pDv5ve8pZt-cJXsqFdVg&amp;start=83&amp;tbnid=4o3GupK83kdrzM:&amp;tbnh=104&amp;tbnw=102&amp;ei=8oVfRZXXKsXIwQHaueTqCQ&amp;prev=/images?q=radio+capacitors&amp;start=80&amp;ndsp=20&amp;svnum=10&amp;hl=en&amp;lr=&amp;rls=GGLR,GGLR:2006-25,GGLR:en&amp;sa=N" TargetMode="Externa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3282462" y="1220162"/>
            <a:ext cx="5334000" cy="8634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Για τους πυκνωτές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62" y="217829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0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8332" y="311090"/>
            <a:ext cx="6735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Η ενέργεια αποθηκεύεται στον πυκνωτή με τη μορφή της ηλεκτρικής (δυναμικής) ενέργειας.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Η ενέργεια αυτή υπολογίζεται από τη σχέση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97" y="2159922"/>
                <a:ext cx="216024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𝑼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𝑸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𝑽</m:t>
                      </m:r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97" y="2159922"/>
                <a:ext cx="2160240" cy="1014317"/>
              </a:xfrm>
              <a:prstGeom prst="rect">
                <a:avLst/>
              </a:prstGeom>
              <a:blipFill>
                <a:blip r:embed="rId2"/>
                <a:stretch>
                  <a:fillRect b="-11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62936" y="2159921"/>
                <a:ext cx="403244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3200" b="1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3200" b="1" i="1">
                              <a:latin typeface="Cambria Math"/>
                            </a:rPr>
                            <m:t>𝑸</m:t>
                          </m:r>
                          <m:r>
                            <a:rPr lang="en-US" sz="3200" b="1" i="1">
                              <a:latin typeface="Cambria Math"/>
                            </a:rPr>
                            <m:t>=</m:t>
                          </m:r>
                          <m:r>
                            <a:rPr lang="en-US" sz="3200" b="1" i="1">
                              <a:latin typeface="Cambria Math"/>
                            </a:rPr>
                            <m:t>𝑪</m:t>
                          </m:r>
                          <m:r>
                            <a:rPr lang="en-US" sz="3200" b="1" i="1">
                              <a:latin typeface="Cambria Math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/>
                            </a:rPr>
                            <m:t>𝑽</m:t>
                          </m:r>
                        </m:e>
                      </m:groupChr>
                      <m:r>
                        <a:rPr lang="en-US" sz="3200" b="1" i="1">
                          <a:latin typeface="Cambria Math"/>
                        </a:rPr>
                        <m:t>  </m:t>
                      </m:r>
                      <m:r>
                        <a:rPr lang="en-US" sz="3200" b="1" i="1">
                          <a:latin typeface="Cambria Math"/>
                        </a:rPr>
                        <m:t>𝑼</m:t>
                      </m:r>
                      <m:r>
                        <a:rPr lang="en-US" sz="32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>
                          <a:latin typeface="Cambria Math"/>
                        </a:rPr>
                        <m:t>(</m:t>
                      </m:r>
                      <m:r>
                        <a:rPr lang="en-US" sz="3200" b="1" i="1">
                          <a:latin typeface="Cambria Math"/>
                        </a:rPr>
                        <m:t>𝑪</m:t>
                      </m:r>
                      <m:r>
                        <a:rPr lang="en-US" sz="3200" b="1" i="1">
                          <a:latin typeface="Cambria Math"/>
                        </a:rPr>
                        <m:t>.</m:t>
                      </m:r>
                      <m:r>
                        <a:rPr lang="en-US" sz="3200" b="1" i="1">
                          <a:latin typeface="Cambria Math"/>
                        </a:rPr>
                        <m:t>𝑽</m:t>
                      </m:r>
                      <m:r>
                        <a:rPr lang="en-US" sz="3200" b="1" i="1">
                          <a:latin typeface="Cambria Math"/>
                        </a:rPr>
                        <m:t>).</m:t>
                      </m:r>
                      <m:r>
                        <a:rPr lang="en-US" sz="3200" b="1" i="1">
                          <a:latin typeface="Cambria Math"/>
                        </a:rPr>
                        <m:t>𝑽</m:t>
                      </m:r>
                    </m:oMath>
                  </m:oMathPara>
                </a14:m>
                <a:endParaRPr lang="el-GR" sz="32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936" y="2159921"/>
                <a:ext cx="4032448" cy="1014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974729" y="2151921"/>
                <a:ext cx="216024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𝑪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𝑽</m:t>
                      </m:r>
                      <m:r>
                        <a:rPr lang="en-US" sz="3200" b="1" i="1" baseline="300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l-GR" sz="32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729" y="2151921"/>
                <a:ext cx="2160240" cy="1014317"/>
              </a:xfrm>
              <a:prstGeom prst="rect">
                <a:avLst/>
              </a:prstGeom>
              <a:blipFill>
                <a:blip r:embed="rId4"/>
                <a:stretch>
                  <a:fillRect b="-18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01785" y="3323559"/>
                <a:ext cx="216024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𝑼</m:t>
                      </m:r>
                      <m:r>
                        <a:rPr lang="en-US" sz="3200" b="1" i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𝑸</m:t>
                      </m:r>
                      <m:r>
                        <a:rPr lang="en-US" sz="3200" b="1" i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sz="3200" b="1" i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𝑽</m:t>
                      </m:r>
                    </m:oMath>
                  </m:oMathPara>
                </a14:m>
                <a:endParaRPr lang="el-GR" sz="3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785" y="3323559"/>
                <a:ext cx="2160240" cy="1014317"/>
              </a:xfrm>
              <a:prstGeom prst="rect">
                <a:avLst/>
              </a:prstGeom>
              <a:blipFill>
                <a:blip r:embed="rId5"/>
                <a:stretch>
                  <a:fillRect b="-11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77679" y="3021105"/>
                <a:ext cx="3236979" cy="1316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n-US" sz="3200" b="1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3200" b="1" i="1">
                              <a:latin typeface="Cambria Math"/>
                            </a:rPr>
                            <m:t>𝑽</m:t>
                          </m:r>
                          <m:r>
                            <a:rPr lang="en-US" sz="3200" b="1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latin typeface="Cambria Math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en-US" sz="3200" b="1" i="1">
                                  <a:latin typeface="Cambria Math"/>
                                </a:rPr>
                                <m:t>𝑪</m:t>
                              </m:r>
                            </m:den>
                          </m:f>
                        </m:e>
                      </m:groupChr>
                      <m:r>
                        <a:rPr lang="en-US" sz="3200" b="1" i="1">
                          <a:latin typeface="Cambria Math"/>
                        </a:rPr>
                        <m:t> </m:t>
                      </m:r>
                      <m:r>
                        <a:rPr lang="en-US" sz="3200" b="1" i="1">
                          <a:latin typeface="Cambria Math"/>
                        </a:rPr>
                        <m:t>𝑼</m:t>
                      </m:r>
                      <m:r>
                        <a:rPr lang="en-US" sz="3200" b="1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>
                          <a:latin typeface="Cambria Math"/>
                        </a:rPr>
                        <m:t>𝑸</m:t>
                      </m:r>
                      <m:r>
                        <a:rPr lang="en-US" sz="3200" b="1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</a:rPr>
                            <m:t>𝑸</m:t>
                          </m:r>
                        </m:num>
                        <m:den>
                          <m:r>
                            <a:rPr lang="en-US" sz="3200" b="1" i="1">
                              <a:latin typeface="Cambria Math"/>
                            </a:rPr>
                            <m:t>𝑪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679" y="3021105"/>
                <a:ext cx="3236979" cy="13167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19831" y="3298787"/>
                <a:ext cx="216024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𝑸</m:t>
                          </m:r>
                          <m:r>
                            <a:rPr lang="en-US" sz="3200" b="1" i="1" baseline="300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𝑪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831" y="3298787"/>
                <a:ext cx="2160240" cy="1017523"/>
              </a:xfrm>
              <a:prstGeom prst="rect">
                <a:avLst/>
              </a:prstGeom>
              <a:blipFill>
                <a:blip r:embed="rId7"/>
                <a:stretch>
                  <a:fillRect b="-11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Ομάδα 21"/>
          <p:cNvGrpSpPr/>
          <p:nvPr/>
        </p:nvGrpSpPr>
        <p:grpSpPr>
          <a:xfrm>
            <a:off x="7974729" y="4387339"/>
            <a:ext cx="2759909" cy="1985198"/>
            <a:chOff x="5268475" y="4417522"/>
            <a:chExt cx="2759909" cy="1985198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475" y="4417522"/>
              <a:ext cx="2759909" cy="1985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6054181" y="5725283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/>
                <a:t>Εμβαδόν = αριθ. τιμή  </a:t>
              </a:r>
              <a:r>
                <a:rPr lang="en-US" sz="1200" b="1" i="1" dirty="0"/>
                <a:t>U</a:t>
              </a:r>
              <a:endParaRPr lang="el-GR" sz="1200" b="1" i="1" dirty="0"/>
            </a:p>
          </p:txBody>
        </p:sp>
      </p:grpSp>
      <p:grpSp>
        <p:nvGrpSpPr>
          <p:cNvPr id="21" name="Ομάδα 20"/>
          <p:cNvGrpSpPr/>
          <p:nvPr/>
        </p:nvGrpSpPr>
        <p:grpSpPr>
          <a:xfrm>
            <a:off x="4855508" y="4410815"/>
            <a:ext cx="2682511" cy="668516"/>
            <a:chOff x="3331506" y="4083314"/>
            <a:chExt cx="2682511" cy="668516"/>
          </a:xfrm>
        </p:grpSpPr>
        <p:sp>
          <p:nvSpPr>
            <p:cNvPr id="20" name="TextBox 19"/>
            <p:cNvSpPr txBox="1"/>
            <p:nvPr/>
          </p:nvSpPr>
          <p:spPr>
            <a:xfrm>
              <a:off x="3331506" y="4257215"/>
              <a:ext cx="2682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>
                  <a:solidFill>
                    <a:srgbClr val="660033"/>
                  </a:solidFill>
                  <a:latin typeface="Comic Sans MS" panose="030F0702030302020204" pitchFamily="66" charset="0"/>
                </a:rPr>
                <a:t>Γιατί</a:t>
              </a:r>
              <a:r>
                <a:rPr lang="en-US" sz="2000" b="1" dirty="0">
                  <a:solidFill>
                    <a:srgbClr val="660033"/>
                  </a:solidFill>
                  <a:latin typeface="Comic Sans MS" panose="030F0702030302020204" pitchFamily="66" charset="0"/>
                </a:rPr>
                <a:t>             ;</a:t>
              </a:r>
              <a:r>
                <a:rPr lang="el-GR" sz="1600" b="1" dirty="0">
                  <a:solidFill>
                    <a:srgbClr val="660033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1600" b="1" dirty="0">
                  <a:solidFill>
                    <a:srgbClr val="660033"/>
                  </a:solidFill>
                  <a:latin typeface="Comic Sans MS" panose="030F0702030302020204" pitchFamily="66" charset="0"/>
                </a:rPr>
                <a:t> </a:t>
              </a:r>
              <a:endParaRPr lang="el-GR" sz="1600" b="1" dirty="0">
                <a:solidFill>
                  <a:srgbClr val="660033"/>
                </a:solidFill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012761" y="4083314"/>
                  <a:ext cx="1493931" cy="6685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>
                            <a:solidFill>
                              <a:srgbClr val="66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𝑼</m:t>
                        </m:r>
                        <m:r>
                          <a:rPr lang="en-US" sz="2000" b="1" i="1">
                            <a:solidFill>
                              <a:srgbClr val="66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rgbClr val="66003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66003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66003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2000" b="1" i="1">
                            <a:solidFill>
                              <a:srgbClr val="66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𝑸</m:t>
                        </m:r>
                        <m:r>
                          <a:rPr lang="en-US" sz="2000" b="1" i="1">
                            <a:solidFill>
                              <a:srgbClr val="66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.</m:t>
                        </m:r>
                        <m:r>
                          <a:rPr lang="en-US" sz="2000" b="1" i="1">
                            <a:solidFill>
                              <a:srgbClr val="66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𝑽</m:t>
                        </m:r>
                      </m:oMath>
                    </m:oMathPara>
                  </a14:m>
                  <a:endParaRPr lang="el-GR" sz="2000" b="1" dirty="0">
                    <a:solidFill>
                      <a:srgbClr val="66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2761" y="4083314"/>
                  <a:ext cx="1493931" cy="66851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Ομάδα 51"/>
          <p:cNvGrpSpPr/>
          <p:nvPr/>
        </p:nvGrpSpPr>
        <p:grpSpPr>
          <a:xfrm>
            <a:off x="2118131" y="4410815"/>
            <a:ext cx="2186555" cy="1975371"/>
            <a:chOff x="933313" y="4492869"/>
            <a:chExt cx="2186555" cy="1975371"/>
          </a:xfrm>
        </p:grpSpPr>
        <p:grpSp>
          <p:nvGrpSpPr>
            <p:cNvPr id="26" name="Ομάδα 25"/>
            <p:cNvGrpSpPr/>
            <p:nvPr/>
          </p:nvGrpSpPr>
          <p:grpSpPr>
            <a:xfrm>
              <a:off x="1195754" y="4492869"/>
              <a:ext cx="1924114" cy="1486179"/>
              <a:chOff x="1292469" y="4229772"/>
              <a:chExt cx="1924114" cy="1486179"/>
            </a:xfrm>
          </p:grpSpPr>
          <p:cxnSp>
            <p:nvCxnSpPr>
              <p:cNvPr id="12" name="Ευθύγραμμο βέλος σύνδεσης 11"/>
              <p:cNvCxnSpPr/>
              <p:nvPr/>
            </p:nvCxnSpPr>
            <p:spPr>
              <a:xfrm flipV="1">
                <a:off x="1292469" y="4229772"/>
                <a:ext cx="0" cy="147923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Ευθύγραμμο βέλος σύνδεσης 24"/>
              <p:cNvCxnSpPr/>
              <p:nvPr/>
            </p:nvCxnSpPr>
            <p:spPr>
              <a:xfrm>
                <a:off x="1292469" y="5709002"/>
                <a:ext cx="1924114" cy="694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Ευθεία γραμμή σύνδεσης 31"/>
            <p:cNvCxnSpPr/>
            <p:nvPr/>
          </p:nvCxnSpPr>
          <p:spPr>
            <a:xfrm flipV="1">
              <a:off x="1216112" y="4709667"/>
              <a:ext cx="1285673" cy="12554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Ομάδα 49"/>
            <p:cNvGrpSpPr/>
            <p:nvPr/>
          </p:nvGrpSpPr>
          <p:grpSpPr>
            <a:xfrm>
              <a:off x="1195754" y="4935067"/>
              <a:ext cx="1090343" cy="1043981"/>
              <a:chOff x="1195754" y="4935067"/>
              <a:chExt cx="1090343" cy="1043981"/>
            </a:xfrm>
          </p:grpSpPr>
          <p:cxnSp>
            <p:nvCxnSpPr>
              <p:cNvPr id="30" name="Ευθεία γραμμή σύνδεσης 29"/>
              <p:cNvCxnSpPr/>
              <p:nvPr/>
            </p:nvCxnSpPr>
            <p:spPr>
              <a:xfrm>
                <a:off x="2230765" y="4971499"/>
                <a:ext cx="8695" cy="100754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Ομάδα 48"/>
              <p:cNvGrpSpPr/>
              <p:nvPr/>
            </p:nvGrpSpPr>
            <p:grpSpPr>
              <a:xfrm>
                <a:off x="1195754" y="4935067"/>
                <a:ext cx="1090343" cy="1027827"/>
                <a:chOff x="1022555" y="4935067"/>
                <a:chExt cx="1090343" cy="1027827"/>
              </a:xfrm>
            </p:grpSpPr>
            <p:cxnSp>
              <p:nvCxnSpPr>
                <p:cNvPr id="28" name="Ευθεία γραμμή σύνδεσης 27"/>
                <p:cNvCxnSpPr/>
                <p:nvPr/>
              </p:nvCxnSpPr>
              <p:spPr>
                <a:xfrm>
                  <a:off x="1022555" y="4935067"/>
                  <a:ext cx="109034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Ευθεία γραμμή σύνδεσης 39"/>
                <p:cNvCxnSpPr/>
                <p:nvPr/>
              </p:nvCxnSpPr>
              <p:spPr>
                <a:xfrm>
                  <a:off x="2112898" y="4935067"/>
                  <a:ext cx="0" cy="102782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" name="Ομάδα 50"/>
            <p:cNvGrpSpPr/>
            <p:nvPr/>
          </p:nvGrpSpPr>
          <p:grpSpPr>
            <a:xfrm>
              <a:off x="2126280" y="5985997"/>
              <a:ext cx="993588" cy="482243"/>
              <a:chOff x="2126280" y="5985997"/>
              <a:chExt cx="993588" cy="482243"/>
            </a:xfrm>
          </p:grpSpPr>
          <p:cxnSp>
            <p:nvCxnSpPr>
              <p:cNvPr id="41" name="Ευθύγραμμο βέλος σύνδεσης 40"/>
              <p:cNvCxnSpPr/>
              <p:nvPr/>
            </p:nvCxnSpPr>
            <p:spPr>
              <a:xfrm flipH="1" flipV="1">
                <a:off x="2277761" y="6015479"/>
                <a:ext cx="39013" cy="2182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2126280" y="6191241"/>
                <a:ext cx="3809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b="1" dirty="0" smtClean="0"/>
                  <a:t>Δ</a:t>
                </a:r>
                <a:r>
                  <a:rPr lang="en-US" sz="1200" b="1" i="1" dirty="0" smtClean="0"/>
                  <a:t>Q</a:t>
                </a:r>
                <a:endParaRPr lang="el-GR" sz="1200" b="1" i="1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788435" y="5985997"/>
                <a:ext cx="3314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i="1" dirty="0" smtClean="0"/>
                  <a:t>Q</a:t>
                </a:r>
                <a:endParaRPr lang="el-GR" sz="1200" b="1" i="1" dirty="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933313" y="4808525"/>
              <a:ext cx="241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/>
                <a:t>V</a:t>
              </a:r>
              <a:endParaRPr lang="el-GR" sz="12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9932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3174" y="15336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Παρατηρήσεις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441" y="445755"/>
            <a:ext cx="8534159" cy="58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649971" y="1030852"/>
                <a:ext cx="8865629" cy="4266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Αφού ένας πυκνωτής χαρακτηρίζεται από τη χωρητικότητά του (</a:t>
                </a:r>
                <a:r>
                  <a:rPr lang="en-US" sz="20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den>
                    </m:f>
                    <m:r>
                      <a:rPr lang="el-GR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𝛔𝛕</m:t>
                    </m:r>
                    <m:r>
                      <a:rPr lang="el-GR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1" dirty="0" smtClean="0">
                    <a:latin typeface="Comic Sans MS" panose="030F0702030302020204" pitchFamily="66" charset="0"/>
                  </a:rPr>
                  <a:t>)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, αυτή δεν είναι ούτε ανάλογη του φορτίου </a:t>
                </a:r>
                <a:r>
                  <a:rPr lang="en-US" sz="2400" b="1" i="1" dirty="0" smtClean="0">
                    <a:latin typeface="Comic Sans MS" panose="030F0702030302020204" pitchFamily="66" charset="0"/>
                  </a:rPr>
                  <a:t>Q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, ούτε αντιστρόφως ανάλογη της διαφοράς δυναμικού </a:t>
                </a:r>
                <a:r>
                  <a:rPr lang="en-US" sz="2400" b="1" i="1" dirty="0" smtClean="0">
                    <a:latin typeface="Comic Sans MS" panose="030F0702030302020204" pitchFamily="66" charset="0"/>
                  </a:rPr>
                  <a:t>V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.</a:t>
                </a:r>
                <a:endParaRPr lang="el-GR" sz="2400" b="1" dirty="0" smtClean="0">
                  <a:latin typeface="Comic Sans MS" panose="030F0702030302020204" pitchFamily="66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l-GR" altLang="el-GR" sz="2400" b="1" dirty="0">
                    <a:solidFill>
                      <a:prstClr val="black"/>
                    </a:solidFill>
                    <a:latin typeface="Comic Sans MS" pitchFamily="66" charset="0"/>
                  </a:rPr>
                  <a:t>Όταν λέμε ότι ο πυκνωτής έχει φορτίο </a:t>
                </a:r>
                <a:r>
                  <a:rPr lang="en-US" altLang="el-GR" sz="2400" b="1" i="1" dirty="0">
                    <a:solidFill>
                      <a:prstClr val="black"/>
                    </a:solidFill>
                    <a:latin typeface="Comic Sans MS" pitchFamily="66" charset="0"/>
                  </a:rPr>
                  <a:t>Q</a:t>
                </a:r>
                <a:r>
                  <a:rPr lang="en-US" altLang="el-GR" sz="2400" b="1" dirty="0">
                    <a:solidFill>
                      <a:prstClr val="black"/>
                    </a:solidFill>
                    <a:latin typeface="Comic Sans MS" pitchFamily="66" charset="0"/>
                  </a:rPr>
                  <a:t>, </a:t>
                </a:r>
                <a:r>
                  <a:rPr lang="el-GR" altLang="el-GR" sz="2400" b="1" dirty="0">
                    <a:solidFill>
                      <a:prstClr val="black"/>
                    </a:solidFill>
                    <a:latin typeface="Comic Sans MS" pitchFamily="66" charset="0"/>
                  </a:rPr>
                  <a:t>εννοούμε ότι ο οπλισμός με το υψηλότερο δυναμικό έχει φορτίο </a:t>
                </a:r>
                <a:r>
                  <a:rPr lang="en-US" altLang="el-GR" sz="2400" b="1" dirty="0">
                    <a:solidFill>
                      <a:prstClr val="black"/>
                    </a:solidFill>
                    <a:latin typeface="Comic Sans MS" pitchFamily="66" charset="0"/>
                  </a:rPr>
                  <a:t>+</a:t>
                </a:r>
                <a:r>
                  <a:rPr lang="en-US" altLang="el-GR" sz="2400" b="1" i="1" dirty="0">
                    <a:solidFill>
                      <a:prstClr val="black"/>
                    </a:solidFill>
                    <a:latin typeface="Comic Sans MS" pitchFamily="66" charset="0"/>
                  </a:rPr>
                  <a:t>Q </a:t>
                </a:r>
                <a:r>
                  <a:rPr lang="el-GR" altLang="el-GR" sz="2400" b="1" dirty="0">
                    <a:solidFill>
                      <a:prstClr val="black"/>
                    </a:solidFill>
                    <a:latin typeface="Comic Sans MS" pitchFamily="66" charset="0"/>
                  </a:rPr>
                  <a:t>και αυτός με το χαμηλότερο –</a:t>
                </a:r>
                <a:r>
                  <a:rPr lang="en-US" altLang="el-GR" sz="2400" b="1" i="1" dirty="0">
                    <a:solidFill>
                      <a:prstClr val="black"/>
                    </a:solidFill>
                    <a:latin typeface="Comic Sans MS" pitchFamily="66" charset="0"/>
                  </a:rPr>
                  <a:t>Q</a:t>
                </a:r>
                <a:r>
                  <a:rPr lang="en-US" altLang="el-GR" sz="2400" b="1" dirty="0">
                    <a:solidFill>
                      <a:prstClr val="black"/>
                    </a:solidFill>
                    <a:latin typeface="Comic Sans MS" pitchFamily="66" charset="0"/>
                  </a:rPr>
                  <a:t>.</a:t>
                </a:r>
                <a:r>
                  <a:rPr lang="el-GR" altLang="el-GR" sz="2400" b="1" dirty="0">
                    <a:solidFill>
                      <a:prstClr val="black"/>
                    </a:solidFill>
                    <a:latin typeface="Comic Sans MS" pitchFamily="66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 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971" y="1030852"/>
                <a:ext cx="8865629" cy="4266681"/>
              </a:xfrm>
              <a:prstGeom prst="rect">
                <a:avLst/>
              </a:prstGeom>
              <a:blipFill rotWithShape="1">
                <a:blip r:embed="rId2"/>
                <a:stretch>
                  <a:fillRect l="-963" r="-10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51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 err="1">
                <a:latin typeface="+mn-lt"/>
              </a:rPr>
              <a:t>Μερκ</a:t>
            </a:r>
            <a:r>
              <a:rPr lang="el-GR" altLang="el-GR" sz="1200" dirty="0">
                <a:latin typeface="+mn-lt"/>
              </a:rPr>
              <a:t>. Παναγιωτόπουλος-Φυσικός            </a:t>
            </a:r>
            <a:r>
              <a:rPr lang="el-GR" altLang="el-GR" sz="1200" dirty="0" err="1">
                <a:latin typeface="+mn-lt"/>
              </a:rPr>
              <a:t>www.merkopanas.blogspot.gr</a:t>
            </a:r>
            <a:endParaRPr lang="el-GR" altLang="el-GR" sz="1200" dirty="0">
              <a:latin typeface="+mn-lt"/>
            </a:endParaRPr>
          </a:p>
        </p:txBody>
      </p:sp>
      <p:sp>
        <p:nvSpPr>
          <p:cNvPr id="2355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26C610-68B1-4F2D-908A-43CB71B03DB2}" type="slidenum">
              <a:rPr lang="el-GR" altLang="el-GR" sz="1200">
                <a:latin typeface="+mn-lt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l-GR" altLang="el-GR" sz="1200" dirty="0">
              <a:latin typeface="+mn-lt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503613" y="476250"/>
            <a:ext cx="5688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l-GR" b="1">
              <a:latin typeface="Comic Sans MS" pitchFamily="66" charset="0"/>
            </a:endParaRP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1196612" y="1350532"/>
            <a:ext cx="958977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>
                <a:latin typeface="Comic Sans MS" pitchFamily="66" charset="0"/>
              </a:rPr>
              <a:t>Όσο ο πυκνωτής είναι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συνδεδεμένος με την πηγή διατηρεί την τάση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latin typeface="Comic Sans MS" pitchFamily="66" charset="0"/>
              </a:rPr>
              <a:t>που υπάρχει στα άκρα της πηγής, όποιες αλλαγές κι αν γίνουν στον πυκνωτή</a:t>
            </a:r>
            <a:r>
              <a:rPr lang="el-GR" altLang="el-GR" sz="2400" b="1" dirty="0" smtClean="0">
                <a:latin typeface="Comic Sans MS" pitchFamily="66" charset="0"/>
              </a:rPr>
              <a:t>.</a:t>
            </a:r>
            <a:endParaRPr lang="el-GR" altLang="el-GR" sz="24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>
                <a:latin typeface="Comic Sans MS" pitchFamily="66" charset="0"/>
              </a:rPr>
              <a:t>Όταν ο πυκνωτής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αποσυνδεθεί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από την πηγή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latin typeface="Comic Sans MS" pitchFamily="66" charset="0"/>
              </a:rPr>
              <a:t>έχει ήδη φορτιστεί με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φορτίο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latin typeface="Comic Sans MS" pitchFamily="66" charset="0"/>
              </a:rPr>
              <a:t>που το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διατηρεί</a:t>
            </a:r>
            <a:r>
              <a:rPr lang="el-GR" altLang="el-GR" sz="2400" b="1" dirty="0">
                <a:latin typeface="Comic Sans MS" pitchFamily="66" charset="0"/>
              </a:rPr>
              <a:t>,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latin typeface="Comic Sans MS" pitchFamily="66" charset="0"/>
              </a:rPr>
              <a:t>όποιες αλλαγές κι αν γίνουν στον πυκνωτή.</a:t>
            </a:r>
            <a:endParaRPr lang="el-GR" altLang="el-GR" sz="24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56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13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9736" y="2348881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Μορφές πυκνωτών</a:t>
            </a:r>
          </a:p>
        </p:txBody>
      </p:sp>
    </p:spTree>
    <p:extLst>
      <p:ext uri="{BB962C8B-B14F-4D97-AF65-F5344CB8AC3E}">
        <p14:creationId xmlns:p14="http://schemas.microsoft.com/office/powerpoint/2010/main" val="91238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AutoShape 2" descr="data:image/jpeg;base64,/9j/4AAQSkZJRgABAQAAAQABAAD/2wCEAAkGBxQSEhQUEhQUFBQXFBQUFBQUFBQVFBQVFRUWFxQUFBQYHCggGBolHBUUITEhJSkrLi4uFx8zODMsNygtLisBCgoKDg0OGhAQFy0kHCQsLCwsLCwsLCwuLCwsLCwsLCwsLywsLCwsLCwsLCwsLCwsLCwsLCwsLCwsLCwsLCwsK//AABEIAJQBVAMBIgACEQEDEQH/xAAcAAABBQEBAQAAAAAAAAAAAAABAAIDBAUHBgj/xABMEAACAQIDAggKBwYDBgcAAAABAgADEQQSIQUxBhMiQVFhcbEHFCMycnOBkaHBM0JSU5Ky0hVUYpPR00OC8IOis7TC4SQ0Y2R0o/H/xAAaAQEBAQEBAQEAAAAAAAAAAAAAAQIDBAUG/8QAKhEBAQACAQMDAgUFAAAAAAAAAAECEQMEITESE0EiYQUjUXGBMjNCUrH/2gAMAwEAAhEDEQA/AOsGKARTs5iI0wxSgRt4SY0tAMNoLxQggQkwRGRQtEIYRAVoYIYIVo4CNjlhqCBBaOhtMqEEJEMobaECPtCJFNAhAhhtAFo4CAQ3gCIQwwlCC0MMIbFDaAQFBaOIiAlQI2PIgMBsNrxGK0BRE6GJhAsIVNrqD0gGPAlfCNyF7BLMilDEIYFOIxEwXmkIxpaEmMvKFeNhvATAIjljYswvaA4RCCESBWhEEcICEMUNoUo5Y2PWSqUMMMjRpEUMRgEQxQwoGEGIRWkBEMFoQIQYorSvtHFCjSqVW1FOm9Qi4FwiliLnQbpUqciATNTblJqZe+7zlXlaZwhZWAs63III3qVNhcR523h9/GqRfKLZjdicoUWGpvfQdHUY2zpoKIbSgu3MOc3lV5JcNvsDTLBxe28FH7cp6IsVtUIyrbQ0zVLsWUKoBOvJNt3Pa3XJtV4iZeE25TY2fyDXqBVrVKAd+KNRapRVqMSF4tyTpoL8xkuE23RqZBmszhSEINwWAOUm1r8pffI8RweoubsG3VRbNp5bjs5HOD/4ipuPRvyizYkpbawzMFXEUCzEBQKtMlixIAXXlG6sNL6giBds0DSSq1WnTV1Vl4x0TzlLZTdrZgA2l/qnolSrsij4yhs+ZuMxHncjNTrUnJIIvcs6exSOc3kp8HaKjKM+XIUALaKpR0IHaHbfzx3GlRqq6hkZXU7mUhlNjY2I03gxwjcPQCAhdxZ3Nz9ao7O3xYyW0qGERo3yQyNumVDML5o9veZYkGHSyqOofGWJFIRQiKQUjGGEmUMRjiKjItNnKqrEhkA5ZYAcpgfqH3idGVxmjLyi2Lf7l/x0v1RhxtQf4LfjpfqlGhmmZS20t6ocWFNioKZqrGzMtmpqtw3JLZRfQ3i8ff7l/wAdL9Ur1EZkyilVU5zUDrUohlckm4uSPrEWIOhiksWqe3qRJubLvpsA7CovE0qt1IW2a1XRN5CkgHW1n9p0rlc2ucU7ZWuWJYWUW5QulQXFwMj/AGTbJbBHkBaDBVq06ti1LRqVNadPLZ9BlQdPPuhGzRdj4u9mqrWK3w1s6sz3v51yzE3vcaAEDSZa7NCht2iyhsxW6s/KR9FUMb3tzhHI+1la17GSYvaeWmrqPOcIONFSja+bVgULDzdOTrp2zLOy7kE0qxIR6dy+FvkcOMoNrqBxj2sQTcZi1hbTq1HbLeg/JbMLPRGtiPtdDGRQba4Rsri1lJcpncq48WsgUJdrnErYgcw5yQtvC46nUJClri+jI6bjZrZ1F7HQ23HQ2MzamELOX4ircsG+ko2uDhz9r/21P/e6ZPh6bIcwoVL+V31KP+LU4xvrfaOnVA1RFKgxVT7h/wAdL9UPjVT7h/5lH9UGlu0esz6mNqKCTQewBJ5dHmF/tQ/tElsqUnfydOqTmpqAKhcKOU2/yZ94kWRoRSkcZU/d3/mUf1RvjtT7h/x0f1SK0BIsZUKU3ZVzsqMypzsQpIUHrNhKnj1T7h/x0v1Ry42p9w/8yl+qFUam0Th6S1ONfGcYEyZRTCkZKtQ1KYpJfKyobXuOSNQMzSWvtllGYomTjqlIWquajCm9RGYIKVr3S9s1gpJLC0IoLZh4iuVyC62w2VyDcFxflWOusmqkuAHwmazZxmOHNnuSXF20a5Jv1mBFT2u+azUlC8Yq3FUscr1zQRsppjXMASL6A6Ex+yNqmtk0ULxdMuWqDjBVelTqqgQIAwKOxLaaqbLvtLxrfux5vrUOZsw+t9rXt1jUJDBhhbMEFMMDQzBAbhAc18t9bboGnHSj43U+4f8AHR/XD43U/d3/AB0f1Qi7IcVRDqyOLqysrC5F1YEEXGo0Jlfxup9w/wDMo/qhOKqfcP8Ajo/rhGJt7GJSNRzSzHjBTZjUcAEUDiGqBACq2FJLk5QbcohVuYsNgcJUdKXFVQ7U3yuHakWTzmcmlUFriqD0+U5rG25hUSrnLUrEVBmWpke1SmBlcAEgNYrqNdBE+GRK1LIiLfjSSqKDe173A6Wb3mRGHTbCVK13oVUqOwQF2YFnrF81PKtQ7gajGwsvL3MCBb2dteli1RshtWpmk1y1tUZzTUgC68muM2hBUaWYGa1LZdFWUpTRCvm5FCD61rhbA2zva+7O3SZBjcMtIo1JKaOXVActlGYAFiqkZmCrYE6gXF7EghNR2XSXLlW2W1uU+mUqV3npRfdLsohcR9uh/Kqf3YimI+3Q/lVP7s0htb/zVH1GJ/4mFmhKFDC1ONWpUdDlp1ECpTZfpGpMSSXO7ivjL1oUIQIv9XiMAGQYg6Hr095t85MZXq6sg/iuexde+0IsKI+8apjoUIYrxSaGeZnUz5er6uh+atLxmfT+nq+ro/mrTbDzXhK25UwuCd6TZahKorc4zHUjrnIV4Y7QCgjFubi9mCn42nvvDdWthUX7VUfAGchx1UrlA5lEuWvlmb+Ho6HhHx+7jl7TTUzofg34YVsYlTxjLmVgAyrluCOcX3zh1Mbz1H+nznUfBBT8lUPTV7lE5427bzkk7Oy0G0kwMy8Zj0w9F6tS4SmhdrC5soubDnOk8HU8MeHD2FGsV+2co06ct50t0k7upCPmHwb4QUsZSFWiTlJI5QswKkggjtm2DIsPEQMZnhUyKlEdaNBjoVDivo39BvymUdmnyrf/ABcJ+bEy7i/o39Bvymea2ttXxanVqDzhg8IFH8RbEBfiRM5WSbreGNyuoZwt4aphiadMB6ttR9VPStz9U5xjuEuKqm7VnHUjFVHVYTNq1CzFnJLMbsTvJPPGZhPic3U58l+z9F03R8fHPG608Jt/EJqlWoOosSPcdJ7rgpw6zsKWJsrE2WoNFPQGHMevdOZK8IaY4+fPC7ldebo+PkmrP5fRaNHrPI+D3bBxGHAc3dDkY9NtxPstPWrPuYZzPGZR+a5MLhlcb8H2gMIhImmSWOtBaEQgWhtFCYFHZu+t65vyJFivpqP+1/KIdnb63rm/IkGK+mo9lX8ohn5XBKe0h9F69PnLspbS/wAL19P/AKpUXIZR2m7XoqjlOMqlGYBCcoo1qlhmBG+mvN0w+I1P3mt+HDf2oIp4uooxih6gUZKWRDUdcztUqjkIrAOfMvcHS3NMzZ+3aqoquuiYag5ZrlzmXDh6zC+ZkU1apY2H0Lak5svoBgqn7zW/Dhv7UaMFU/ea34cP/akaZGC2jXapkFaixatTW4pMRxfinGNVReMuKbVEOUkkanVr6NpbQr12UKyKeMyqclQCm5w2KzUa6ZwXyMlNr3UHOu615teJVP3mt+HD/wBqNfAORY4iqQRYgphiCDzEGlugYT7YrNxTtlpCpSxJFBgc5am1FQuYONfpXFvqki2l5qbKx5q1KguOQSuTKwemQ7LZyd5YKGGg0IOosZJ+z3UWXEVQAAAAmGAAG4AClukVHB1MzjxitoV+rh9eSP8A0pUa4EMzK1OpTKHj6jg1EUqy0bENofNpg/HmmoJAIo60UqM7LM5B5er6uh+atNQiZyjy9X1dD81aaZ+HKPDhVuMMnS5PynLtrDl9mk6R4aLnE4ccwVm/3pzTaBBYm+/W1vnJmzj5iBDo3YO+df8ABJRthQftVHPuIHynHraH2TuvgrweXB0esM34mJmcPLfJ4bvD4W2difUP+Uz53xgsE15rT6N8INM/s3EgAk8S+7snzdiawaw6JvKzumMu47j4HR/4NT/HU/4jS/w08IC4GpxS0jVqZQx5WVVB3XNjc6Sr4HaJ/Z6EjeXP/wBjTx3D5bbRr5uelTPstYj3ic87ZjNPR02EyzsyixX8LOJJGWnSQc41Y/Eia2x/Cm5ZRWpKULqhdCQRm57HT2TkVRdTYadcubP3hekoB6WZbfOcLln52984uO7no/6+psLXzC4lkmZ2x0IUdgnMfDhtCorUaauwXI7lQSAWzKAT02F56MrqbfO48PVlp1jFPem/ot3Gc68IbHi1A3Glgr+zxqc+4A7YxBxVKmKr2d+LZSxKlWVs11OnX7J2LhVwfNbDPlN2FKgqi1taBqNe9+fjLW6ue848m88MpJ3ejjxnFy423s5BWNhcyolYdBsR0zRt1do6+eQPSbm9vOBrPiY2TtX6XW9WBSII05oSI8JaOY2md9+zpvt3e/8ABLe9fozJ77G/ynRsVjEpC9R1QdLEAfGeV8Huyjh8LncWZ/KMOjSwX2ACc52/tl69Y1KmZrk5ANQi3sABzT6nu3g4sZrdr87lxzqObKy6juWFxaVBemysOlSCPhLE4ZwX201GujJmALBXUiwZSQDOzY7alKimeqwVdNTfW/MBvvOvB1M5MbbNa8uPP0948pJd78L4iEo7K2tSxClqLhgNDoQQesHUS9PRMplNzw89ll1ThFAICZWVTZo1reub8iRuK+mo/wC1/KIdnHWt65vyJJXRSysTqua2o+sLG8lsnlnXdOJU2n/heup/9UtK15V2n/heuT5zW9hm0fpML69v+VxM0Jn7R+kwvr2/5XEy+TCFaAmUtpbSSgjPUNlUXNhc+6eb2d4QKNZ8qpUAutmOWxzbtx65vHjyviMZcmOPmvYExheBXuJR2lXyqSIk2tyT4rEqouzADrIAtznWVtmY1KoYowbyjA236aC47BcdU+cOHuNNbadY1DmAZFUE6ABF0HtuZl18SaZpvSYo9zZ0NjoRbUb7T0Y9Pcsbd+GfV3n3fVW0DpS9dS/NL5mDTqFqWHLG5z0LnpOlyZuieWzToOsUQikVRtGmSkRk0y8Vw24L08blD3DLcqy2uPf1zn1bwTHetZvaoM7RiKd3/wAp+J/7RyUNJrtfLGr8VxTCeCliw4yryb6hUsTfmuT8p1nYmy1ooqILKqhQOobpeq0NV9Id8tU01k7Twslvmqm0gOKe+oynumfS2DQ4oDiqe7dlHRNXaq+TI6So95k5pcn2RtbJao7HphaS5QALDQaDdzWnjOGXAtcZiRULlbUwpAA15Wmp7TPd7JTyS9kYyeVI5rL3zNks7umGeWHfG6rwWD8G9NNzv7x+mKt4OqIenUzPdXQ8xvZgbHSdJFKVdoJonpr/AF+Uz7XH59MdPf5f9qsYSnZQJ5fhfwUo4yvRNbNYBlFjob2Nj7p6+muglYJesT0ILdVyb2ls35YmVx7yvDbE8HdDD41KtFnsgJKnUAkEDXpsT750TJpaVVp+W0+xr166S+BJqTwtzuXmuZ8O+CVs1egNSeWg+t1joM8VW2XiE86jUH+UnunbeECeRc9AB9xvLNLDi2onk5Oj488t+Hu4PxHk4sfTrccFp7OrHdSqdpQgdpJnteCHAglhVxAGhBWn0HeC3T2T3e1cMBTfT6rbuyXcJT5Ijj6PDC78nN+I8vJPTOx6Uxly81rTkGO4MVzUqNSpMaYqMF3XtfoNtJ2PLIcDT5PtJ+M683BjyzWTz8PPlxXeLk+wuD1UYijx1JlUvfm3qMwvbcNJ6bwk7Nd6VNqf1SAANTdtBaeydOWOw/L/ALwbQS4HpCYx6TDHC4TxWsuqzyzmd8x4bwZ7OqUq1Y1bqcqgqRa9ySD8DPUcKduHCopC5ixI1vYWF+b3TRwqWd93N3SLauGWoUDqGGbS/MbbxNTguPH6MLq/qxlzevP15T+FTgttw4tGYplINuex0vPIcLOHeJoYpqVGmjU0y5ywJOupOh03z3eysKqBwihRmO4Wlets+mTVJVTm864Gug39M9PS/lzXJ9V08vUS5/2+xmHcmjxn3pFW3RmVdPh8YWEvVaA4vKNLDS3NbolfxZiDyz1aD+k+P+J9HydRnLhO029XT8swx+ocBvPsmPwl4Z0sLUWkyGo9s5AtyQLgHUb9828DRIBubns6JzbhrwdrVsW70xcZFG8cxa9+ib6fi5un6WY6+rf7u/F7PLz/AJl+nX7OgHGCsMJVpglDUL3tuVsNXAJ6NWUdpExE8I2FOM8TC1eMzinnyDi8xBNs1+rom1sfCmnhaac60lHtCicY2Dsev+2btTq5PGWqFjTa1lSrY5t2W5A9on1MJfTN+Xg5LJldePh1Phqw4lr7rG85jsLbfGkoAOTZtLbwb9OvuE6rwqw+agR1HX2TlexsJSDXDguFKAAAbjz9J/pPodPe3Z83qfvHbMI91HZM3brcgy7sw3poRuKqRfrAlLhCOQZ5p/U9f+L5r4QG+Pres+QErYmnyqK9drdrSfhACmNr3GvGEgWuTfdYSOgTUrYdbHNnRbZbXJcbp6+KyceS2XcfUeEw+ZKY3ZTTb8NtJriUsCLADoA7peE+dl5dJ4ERR4imWlMxpEfBNsqRHKbsA75OEjANW7QPhJ7QK7rqvbJ0XWNdeUvt7pKm+F0p7SXRR01F77y066GQ44cqkP4+5TLbjQ9hkIpbNTySdn9ZGR5btUd8t4BfJIP4RK7J5cej84Fu0p49dafpfIzQySljEvUpdpPwgq4FldV8qfQHeZbAlal9I/UFHwJgNoreq3UFHfLoEqYQcpz129wEvCStRBisOHUqwuDoeyEJJysFpFVsThw6lTzi3XJKdOwAkxWLLAiYSPBeYPbJ2EiwXm+/vgNI5fsjcaPNHWI/6/sHfG4jz1HtgDDjlv7O6DGDVPS+UfhvOc9cbjV1T0x3GVPgMAujek3fI3X6T/XRJsAOSfSbvkbL9J/rmEIsIt19kCU7CPp7hHWgQ0qVpkY1fKVPVg983CJiY9PKt6k/AzWLGTQwY8mvojulLBUvKn2/KX8CPJp6I7pWwI5Rv/EfjB+iXH0AykGeYocEcKtbjeKGbXXXqO69v/0z19UaSoFv7yJZlZEyxlqeklhYdkpbXw2ZCJo0xcRtVNIl7rZ2fOvC7gdi/G3q8U1VGIKlADYAAZW1Ft3XDwV4EY58XSqilxYpVUYmqQLgNc5VF+bmnd8ThgQw/hMs4OiBu6BOnuWTTM2moLaWVjQskAnCtlFDaKRVcQER9oCJpFWnz+kfhJ41KVh7SfeZLlgRW5Q6gfjJANY1Byj1ASRVhpTxWtWl/mPwlnEmyMf4T3GB8Pd1b7IYW6zb+kOMplkYLvKkDttpBDcCPJp6I7pXceXX0D3y7SSygdAAlZx5ZfQPfAtypWHlk6lY90vASoB5bsTvMLVmU8L51Q/xAe4S8ZBQw2XN1kmNlR4Ebz0k/mMvASDDUsoAlkTNIBiEcYpFGNtDFAa40keGXkyWruPZG4bzRCIQvLPsjXF6nYvzki+efZ84xjy3PQo/rKFgxoT0sTG4wap6Y7jJsItkXshr0s1upgY2IcCOR7W/MYxh5/8ArmEsUKeVbHpPxJMhcef2fIQidNwhhUaREQBMnaieUv00ag7jNbLIcWl0b0W7pZWb4MwX0SegO6Q4BdfZ3kybDi1JfVj8sZg0sx9FR8DKiatukFFOTf2+83ljFGyE9Rjaacgdki0aW6OZY3D/ADMltCqdYb+wx+EWyr6I7o3F6K3onulimlh8JbWTgYYcsNplo3LDDDIqCIiIQiaQAIbQw2gMVN8dlhWPELszLDHWhkDLSPiOXn58uW3tvJ7RWhQEhWjZy194A7LSeK0AARWitDCFlhihkUTAIrw3gNhjhFIGPuPZBR80dkkggV088+z5xlZDappvIA7LCWoSYAUWEMVooCAlWt9fsEtStX3t6I75UqdRDaICGA0xAQmCA1luLHskOHHKftUfCWDGU6dix6bd0qBWpZgQeffHZf6RxMF4FfD72EmMip0yGJ5o+q1hKinjBcqg+sdepRqfkPbLyiU8ChYlzz6L1KP67/d0S9JSEREIYJFGKIRSKrxwEUU2ggRRRSLCEN4ooBhiihBJhEUULAMUUUBCERRQBFeKKFOgEUUhDorwRSAxGKKFAGGKKAojFFCEIDBFAN4oIpQrwxRQyQivFFCk0aBFFCFM7azkKAOdlU9hYXhig+V+mthHRRQtIxRRSBRRRSj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pSp>
        <p:nvGrpSpPr>
          <p:cNvPr id="8" name="Ομάδα 7"/>
          <p:cNvGrpSpPr/>
          <p:nvPr/>
        </p:nvGrpSpPr>
        <p:grpSpPr>
          <a:xfrm>
            <a:off x="7824192" y="361088"/>
            <a:ext cx="2736304" cy="2505344"/>
            <a:chOff x="5864561" y="433407"/>
            <a:chExt cx="2736304" cy="2505344"/>
          </a:xfrm>
        </p:grpSpPr>
        <p:pic>
          <p:nvPicPr>
            <p:cNvPr id="10249" name="Picture 9" descr="TANTALUM CAPACITOR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561" y="433407"/>
              <a:ext cx="2736304" cy="2052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443008" y="2600197"/>
              <a:ext cx="1579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>
                  <a:latin typeface="Comic Sans MS" panose="030F0702030302020204" pitchFamily="66" charset="0"/>
                </a:rPr>
                <a:t>τανταλίου</a:t>
              </a:r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1648768" y="324812"/>
            <a:ext cx="2863056" cy="2570810"/>
            <a:chOff x="124768" y="324812"/>
            <a:chExt cx="2863056" cy="2570810"/>
          </a:xfrm>
        </p:grpSpPr>
        <p:pic>
          <p:nvPicPr>
            <p:cNvPr id="10251" name="Picture 11" descr="http://upload.wikimedia.org/wikipedia/commons/thumb/f/ff/Wiki-Folkos-P1090317-1.jpg/330px-Wiki-Folkos-P1090317-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68" y="324812"/>
              <a:ext cx="2863056" cy="2151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90665" y="2557068"/>
              <a:ext cx="2232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>
                  <a:latin typeface="Comic Sans MS" panose="030F0702030302020204" pitchFamily="66" charset="0"/>
                </a:rPr>
                <a:t>πολυεστερικού φιλμ</a:t>
              </a:r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4511825" y="353176"/>
            <a:ext cx="3188085" cy="2542446"/>
            <a:chOff x="2987824" y="353176"/>
            <a:chExt cx="3188085" cy="2542446"/>
          </a:xfrm>
        </p:grpSpPr>
        <p:pic>
          <p:nvPicPr>
            <p:cNvPr id="10253" name="Picture 13" descr="http://image.made-in-china.com/2f0j00AveEUShWkmqV/DC-Disc-Ceramic-Capacitor-JG-CT1-CT81-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353176"/>
              <a:ext cx="3188085" cy="2123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465742" y="2557068"/>
              <a:ext cx="2232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>
                  <a:latin typeface="Comic Sans MS" panose="030F0702030302020204" pitchFamily="66" charset="0"/>
                </a:rPr>
                <a:t>κεραμικού υλικού</a:t>
              </a:r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1667362" y="3140968"/>
            <a:ext cx="2986997" cy="2066746"/>
            <a:chOff x="143361" y="3140968"/>
            <a:chExt cx="2986997" cy="2066746"/>
          </a:xfrm>
        </p:grpSpPr>
        <p:pic>
          <p:nvPicPr>
            <p:cNvPr id="10255" name="Picture 15" descr="http://www.rf-microwave.com/uploads/capacitors/silver_mica_01.pn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61" y="3140968"/>
              <a:ext cx="2986997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460375" y="4869160"/>
              <a:ext cx="2232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 err="1">
                  <a:latin typeface="Comic Sans MS" panose="030F0702030302020204" pitchFamily="66" charset="0"/>
                </a:rPr>
                <a:t>μίκα</a:t>
              </a:r>
              <a:endParaRPr lang="el-GR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Ομάδα 12"/>
          <p:cNvGrpSpPr/>
          <p:nvPr/>
        </p:nvGrpSpPr>
        <p:grpSpPr>
          <a:xfrm>
            <a:off x="4741348" y="3021443"/>
            <a:ext cx="2770822" cy="2332128"/>
            <a:chOff x="3217348" y="3021443"/>
            <a:chExt cx="2770822" cy="2332128"/>
          </a:xfrm>
        </p:grpSpPr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217348" y="3021443"/>
              <a:ext cx="2770822" cy="201699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465742" y="5015017"/>
              <a:ext cx="2232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>
                  <a:latin typeface="Comic Sans MS" panose="030F0702030302020204" pitchFamily="66" charset="0"/>
                </a:rPr>
                <a:t>ηλεκτρολυτικοί</a:t>
              </a:r>
            </a:p>
          </p:txBody>
        </p:sp>
      </p:grpSp>
      <p:grpSp>
        <p:nvGrpSpPr>
          <p:cNvPr id="15" name="Ομάδα 14"/>
          <p:cNvGrpSpPr/>
          <p:nvPr/>
        </p:nvGrpSpPr>
        <p:grpSpPr>
          <a:xfrm>
            <a:off x="7824193" y="2960058"/>
            <a:ext cx="2344203" cy="3039319"/>
            <a:chOff x="6167255" y="2960057"/>
            <a:chExt cx="2344203" cy="3039319"/>
          </a:xfrm>
        </p:grpSpPr>
        <p:pic>
          <p:nvPicPr>
            <p:cNvPr id="10257" name="Picture 17" descr="http://www.stormwise.com/amvc384c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3212" y="2960057"/>
              <a:ext cx="2328246" cy="2700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6167255" y="5660822"/>
              <a:ext cx="2232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>
                  <a:latin typeface="Comic Sans MS" panose="030F0702030302020204" pitchFamily="66" charset="0"/>
                </a:rPr>
                <a:t>μεταβλητός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85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007768" y="378379"/>
            <a:ext cx="403244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Πυκνωτές αέρα</a:t>
            </a:r>
          </a:p>
        </p:txBody>
      </p:sp>
      <p:pic>
        <p:nvPicPr>
          <p:cNvPr id="9" name="Picture 9" descr="e52b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156" y="1196752"/>
            <a:ext cx="272972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e52b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0250" y="3976688"/>
            <a:ext cx="3856038" cy="211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zenith-7s733r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064" y="3986768"/>
            <a:ext cx="3311724" cy="2032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f8_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1196752"/>
            <a:ext cx="2471738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31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4041" y="26064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Τρόπος λειτουργίας μεταβλητού πυκνωτή</a:t>
            </a:r>
          </a:p>
        </p:txBody>
      </p:sp>
      <p:pic>
        <p:nvPicPr>
          <p:cNvPr id="5" name="Picture 4" descr="img1c279e6dc76etu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30" y="899092"/>
            <a:ext cx="5766508" cy="440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54645" y="5301209"/>
            <a:ext cx="6594678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κουμπί 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της επιλογής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σταθμού ενός ραδιοφώνου συνδέεται μ’ ένα μεταβλητό πυκνωτή.</a:t>
            </a:r>
          </a:p>
        </p:txBody>
      </p:sp>
    </p:spTree>
    <p:extLst>
      <p:ext uri="{BB962C8B-B14F-4D97-AF65-F5344CB8AC3E}">
        <p14:creationId xmlns:p14="http://schemas.microsoft.com/office/powerpoint/2010/main" val="30343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631504" y="1124744"/>
            <a:ext cx="3981450" cy="1933576"/>
            <a:chOff x="395536" y="332656"/>
            <a:chExt cx="3981450" cy="1933576"/>
          </a:xfrm>
        </p:grpSpPr>
        <p:pic>
          <p:nvPicPr>
            <p:cNvPr id="11268" name="Picture 4" descr="http://www.johnhearfield.com/RC/PCBpa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32656"/>
              <a:ext cx="3981450" cy="193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331640" y="1896900"/>
              <a:ext cx="982613" cy="307777"/>
            </a:xfrm>
            <a:prstGeom prst="rect">
              <a:avLst/>
            </a:prstGeom>
            <a:solidFill>
              <a:srgbClr val="C4C4C4"/>
            </a:solidFill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Αντιστάτες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20572" y="1868740"/>
              <a:ext cx="1047717" cy="307777"/>
            </a:xfrm>
            <a:prstGeom prst="rect">
              <a:avLst/>
            </a:prstGeom>
            <a:solidFill>
              <a:srgbClr val="C4C3C5"/>
            </a:solidFill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Πυκνωτές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03712" y="18864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Πυκνωτές σ’ ένα κύκλωμα </a:t>
            </a:r>
          </a:p>
        </p:txBody>
      </p:sp>
      <p:grpSp>
        <p:nvGrpSpPr>
          <p:cNvPr id="9" name="Ομάδα 8"/>
          <p:cNvGrpSpPr/>
          <p:nvPr/>
        </p:nvGrpSpPr>
        <p:grpSpPr>
          <a:xfrm>
            <a:off x="5627440" y="1268760"/>
            <a:ext cx="5040560" cy="4092634"/>
            <a:chOff x="4103440" y="1147439"/>
            <a:chExt cx="5040560" cy="4092634"/>
          </a:xfrm>
        </p:grpSpPr>
        <p:pic>
          <p:nvPicPr>
            <p:cNvPr id="11266" name="Picture 2" descr="http://www.electronicrepairguide.com/images/electrolytic%20capacito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440" y="1147439"/>
              <a:ext cx="5040560" cy="4092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256897" y="1412776"/>
              <a:ext cx="1728192" cy="584775"/>
            </a:xfrm>
            <a:prstGeom prst="rect">
              <a:avLst/>
            </a:prstGeom>
            <a:solidFill>
              <a:srgbClr val="CFE9F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>
                  <a:latin typeface="Comic Sans MS" panose="030F0702030302020204" pitchFamily="66" charset="0"/>
                </a:rPr>
                <a:t>Ηλεκτρολυτικοί πυκνωτές</a:t>
              </a:r>
            </a:p>
          </p:txBody>
        </p:sp>
      </p:grpSp>
      <p:grpSp>
        <p:nvGrpSpPr>
          <p:cNvPr id="18" name="Ομάδα 17"/>
          <p:cNvGrpSpPr/>
          <p:nvPr/>
        </p:nvGrpSpPr>
        <p:grpSpPr>
          <a:xfrm>
            <a:off x="1701393" y="3058320"/>
            <a:ext cx="3810000" cy="3127950"/>
            <a:chOff x="177393" y="3058320"/>
            <a:chExt cx="3810000" cy="3127950"/>
          </a:xfrm>
        </p:grpSpPr>
        <p:pic>
          <p:nvPicPr>
            <p:cNvPr id="11270" name="Picture 6" descr="Capacitor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393" y="3058320"/>
              <a:ext cx="3810000" cy="254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115616" y="5601495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>
                  <a:latin typeface="Comic Sans MS" panose="030F0702030302020204" pitchFamily="66" charset="0"/>
                </a:rPr>
                <a:t>Ηλεκτρολυτικοί πυκνωτές</a:t>
              </a:r>
            </a:p>
          </p:txBody>
        </p:sp>
        <p:cxnSp>
          <p:nvCxnSpPr>
            <p:cNvPr id="11" name="Ευθύγραμμο βέλος σύνδεσης 10"/>
            <p:cNvCxnSpPr/>
            <p:nvPr/>
          </p:nvCxnSpPr>
          <p:spPr>
            <a:xfrm flipH="1" flipV="1">
              <a:off x="1403648" y="4941168"/>
              <a:ext cx="131266" cy="6603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ύγραμμο βέλος σύνδεσης 15"/>
            <p:cNvCxnSpPr/>
            <p:nvPr/>
          </p:nvCxnSpPr>
          <p:spPr>
            <a:xfrm flipV="1">
              <a:off x="2045345" y="5271331"/>
              <a:ext cx="52884" cy="4825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ύγραμμο βέλος σύνδεσης 16"/>
            <p:cNvCxnSpPr/>
            <p:nvPr/>
          </p:nvCxnSpPr>
          <p:spPr>
            <a:xfrm flipV="1">
              <a:off x="2411760" y="4821238"/>
              <a:ext cx="1008112" cy="9326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ύγραμμο βέλος σύνδεσης 19"/>
            <p:cNvCxnSpPr/>
            <p:nvPr/>
          </p:nvCxnSpPr>
          <p:spPr>
            <a:xfrm flipV="1">
              <a:off x="2361975" y="4581128"/>
              <a:ext cx="392592" cy="11104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10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672" y="2132856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και Ασκήσεις εκτός του σχολικού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269442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21079" y="342553"/>
            <a:ext cx="80772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1</a:t>
            </a:r>
            <a:r>
              <a:rPr lang="el-GR" altLang="el-GR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  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Ο π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υκνωτής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είν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αι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α. </a:t>
            </a: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συσκευή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π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ου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πα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ράγει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ηλεκτρικά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φορτί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α.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β. </a:t>
            </a: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συσκευή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π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ου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απ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οθηκεύει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ηλεκτρικά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φορτί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α.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γ. </a:t>
            </a: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σύστημ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 δύο αγωγών σε επαφή.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δ. </a:t>
            </a: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όργ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ανο μέτρησης του ηλεκτρικού φορτίου.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72573" y="2945050"/>
            <a:ext cx="797421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2</a:t>
            </a:r>
            <a:r>
              <a:rPr lang="el-GR" altLang="el-GR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  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Η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χωρητικότητ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 ενός επίπεδου πυκνωτή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α. </a:t>
            </a: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είν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αι ανάλογη της απόστασης μεταξύ των οπλισμών του.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β. </a:t>
            </a: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εξ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αρτάται από το φορτίο του.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γ.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είν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αι ανεξάρτητη από το διηλεκτρικό που τοποθετούμε μεταξύ των οπλισμών του.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δ. </a:t>
            </a: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είν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αι ανάλογη με το εμβαδόν των οπλισμών του.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2221079" y="1401645"/>
            <a:ext cx="374848" cy="37699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2280319" y="5362613"/>
            <a:ext cx="374848" cy="37699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159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Επεξήγηση με σύννεφο 4"/>
          <p:cNvSpPr/>
          <p:nvPr/>
        </p:nvSpPr>
        <p:spPr>
          <a:xfrm>
            <a:off x="6270620" y="121249"/>
            <a:ext cx="3235512" cy="1387511"/>
          </a:xfrm>
          <a:prstGeom prst="cloudCallout">
            <a:avLst>
              <a:gd name="adj1" fmla="val 50926"/>
              <a:gd name="adj2" fmla="val 7271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Τι δουλειά κάνει ένας πυκνωτής</a:t>
            </a:r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;</a:t>
            </a:r>
            <a:endParaRPr lang="el-GR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225" y="328498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25536" y="2636912"/>
            <a:ext cx="795869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Ο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πυκνωτής</a:t>
            </a:r>
            <a:r>
              <a:rPr lang="el-GR" altLang="el-GR" sz="2400" b="1" dirty="0" smtClean="0">
                <a:latin typeface="Comic Sans MS" pitchFamily="66" charset="0"/>
              </a:rPr>
              <a:t> είναι </a:t>
            </a:r>
            <a:r>
              <a:rPr lang="el-GR" altLang="el-GR" sz="2400" b="1" dirty="0">
                <a:latin typeface="Comic Sans MS" pitchFamily="66" charset="0"/>
              </a:rPr>
              <a:t>μια ηλεκτρική διάταξη που έχει την ιδιότητα να απορροφά και να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αποθηκεύει ηλεκτρικό φορτίο, </a:t>
            </a:r>
            <a:r>
              <a:rPr lang="el-GR" altLang="el-GR" sz="2400" b="1" dirty="0">
                <a:latin typeface="Comic Sans MS" pitchFamily="66" charset="0"/>
              </a:rPr>
              <a:t>συνεπώς ηλεκτρική ενέργεια, την οποία απελευθερώνει σε προκαθορισμένο χρόνο. Είναι δηλαδή μια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προσωρινή αποθήκη ηλεκτρικής ενέργειας.</a:t>
            </a:r>
            <a:endParaRPr lang="en-US" alt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285" y="1391515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78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dirty="0" err="1">
                <a:solidFill>
                  <a:schemeClr val="tx1"/>
                </a:solidFill>
              </a:rPr>
              <a:t>Μερκ</a:t>
            </a:r>
            <a:r>
              <a:rPr lang="el-GR" altLang="el-GR" dirty="0">
                <a:solidFill>
                  <a:schemeClr val="tx1"/>
                </a:solidFill>
              </a:rPr>
              <a:t>. Παναγιωτόπουλος - Φυσικός                            </a:t>
            </a:r>
            <a:r>
              <a:rPr lang="el-GR" altLang="el-GR" dirty="0" err="1">
                <a:solidFill>
                  <a:schemeClr val="tx1"/>
                </a:solidFill>
              </a:rPr>
              <a:t>www.merkopanas.blogspot.com</a:t>
            </a:r>
            <a:endParaRPr lang="el-GR" altLang="el-GR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90AB-03FD-4927-86DB-66805A505757}" type="slidenum">
              <a:rPr lang="el-GR" altLang="el-GR">
                <a:solidFill>
                  <a:schemeClr val="tx1"/>
                </a:solidFill>
              </a:rPr>
              <a:pPr/>
              <a:t>20</a:t>
            </a:fld>
            <a:endParaRPr lang="el-GR" altLang="el-GR" dirty="0">
              <a:solidFill>
                <a:schemeClr val="tx1"/>
              </a:solidFill>
            </a:endParaRP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1904728" y="1228782"/>
            <a:ext cx="374848" cy="37699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1904728" y="216949"/>
            <a:ext cx="79208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3</a:t>
            </a:r>
            <a:r>
              <a:rPr lang="el-GR" sz="2000" b="1" dirty="0" smtClean="0">
                <a:latin typeface="Trebuchet MS" panose="020B0603020202020204" pitchFamily="34" charset="0"/>
              </a:rPr>
              <a:t>.  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χωρητικότητα ενός πυκνωτή με παράλληλες πλάκες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l-GR" sz="2000" dirty="0">
                <a:latin typeface="Trebuchet MS" panose="020B0603020202020204" pitchFamily="34" charset="0"/>
              </a:rPr>
              <a:t>αυξάνεται</a:t>
            </a:r>
            <a:r>
              <a:rPr lang="en-US" sz="2000" dirty="0">
                <a:latin typeface="Trebuchet MS" panose="020B0603020202020204" pitchFamily="34" charset="0"/>
              </a:rPr>
              <a:t>,</a:t>
            </a:r>
            <a:r>
              <a:rPr lang="el-GR" sz="2000" dirty="0">
                <a:latin typeface="Trebuchet MS" panose="020B0603020202020204" pitchFamily="34" charset="0"/>
              </a:rPr>
              <a:t> όταν αυξάνεται το φορτίο του πυκνωτή.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 </a:t>
            </a:r>
            <a:r>
              <a:rPr lang="el-GR" sz="2000" dirty="0">
                <a:latin typeface="Trebuchet MS" panose="020B0603020202020204" pitchFamily="34" charset="0"/>
              </a:rPr>
              <a:t>μειώνεται</a:t>
            </a:r>
            <a:r>
              <a:rPr lang="en-US" sz="2000" dirty="0">
                <a:latin typeface="Trebuchet MS" panose="020B0603020202020204" pitchFamily="34" charset="0"/>
              </a:rPr>
              <a:t>,</a:t>
            </a:r>
            <a:r>
              <a:rPr lang="el-GR" sz="2000" dirty="0">
                <a:latin typeface="Trebuchet MS" panose="020B0603020202020204" pitchFamily="34" charset="0"/>
              </a:rPr>
              <a:t> όταν αυξάνεται η απόσταση μεταξύ των πλακών του.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l-GR" sz="2000" dirty="0">
                <a:latin typeface="Trebuchet MS" panose="020B0603020202020204" pitchFamily="34" charset="0"/>
              </a:rPr>
              <a:t>παραμένει σταθερή, όταν αυξήσουμε το εμβαδόν των πλακών.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l-GR" sz="2000" dirty="0">
                <a:latin typeface="Trebuchet MS" panose="020B0603020202020204" pitchFamily="34" charset="0"/>
              </a:rPr>
              <a:t>δεν επηρεάζεται αν εισάγουμε διηλεκτρικό μεταξύ των πλακών.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4728" y="2796740"/>
            <a:ext cx="8124329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Trebuchet MS" panose="020B0603020202020204" pitchFamily="34" charset="0"/>
              </a:rPr>
              <a:t>4</a:t>
            </a:r>
            <a:r>
              <a:rPr lang="el-GR" altLang="el-GR" sz="2000" b="1" dirty="0" smtClean="0">
                <a:latin typeface="Trebuchet MS" panose="020B0603020202020204" pitchFamily="34" charset="0"/>
              </a:rPr>
              <a:t>. 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Επίπ</a:t>
            </a:r>
            <a:r>
              <a:rPr lang="en-US" altLang="el-GR" sz="2000" dirty="0" err="1" smtClean="0">
                <a:latin typeface="Trebuchet MS" panose="020B0603020202020204" pitchFamily="34" charset="0"/>
              </a:rPr>
              <a:t>εδος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latin typeface="Trebuchet MS" panose="020B0603020202020204" pitchFamily="34" charset="0"/>
              </a:rPr>
              <a:t>π</a:t>
            </a:r>
            <a:r>
              <a:rPr lang="en-US" altLang="el-GR" sz="2000" dirty="0" err="1">
                <a:latin typeface="Trebuchet MS" panose="020B0603020202020204" pitchFamily="34" charset="0"/>
              </a:rPr>
              <a:t>υκνωτής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έχει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φορτίο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i="1" dirty="0">
                <a:latin typeface="Trebuchet MS" panose="020B0603020202020204" pitchFamily="34" charset="0"/>
              </a:rPr>
              <a:t>Q</a:t>
            </a:r>
            <a:r>
              <a:rPr lang="en-US" altLang="el-GR" sz="2000" baseline="-25000" dirty="0">
                <a:latin typeface="Trebuchet MS" panose="020B0603020202020204" pitchFamily="34" charset="0"/>
              </a:rPr>
              <a:t>0</a:t>
            </a:r>
            <a:r>
              <a:rPr lang="en-US" altLang="el-GR" sz="2000" dirty="0">
                <a:latin typeface="Trebuchet MS" panose="020B0603020202020204" pitchFamily="34" charset="0"/>
              </a:rPr>
              <a:t> και </a:t>
            </a:r>
            <a:r>
              <a:rPr lang="en-US" altLang="el-GR" sz="2000" dirty="0" err="1">
                <a:latin typeface="Trebuchet MS" panose="020B0603020202020204" pitchFamily="34" charset="0"/>
              </a:rPr>
              <a:t>μετ</a:t>
            </a:r>
            <a:r>
              <a:rPr lang="en-US" altLang="el-GR" sz="2000" dirty="0">
                <a:latin typeface="Trebuchet MS" panose="020B0603020202020204" pitchFamily="34" charset="0"/>
              </a:rPr>
              <a:t>αξύ των οπλισμών του υπάρχει αέρας. </a:t>
            </a:r>
            <a:r>
              <a:rPr lang="en-US" altLang="el-GR" sz="2000" dirty="0" err="1">
                <a:latin typeface="Trebuchet MS" panose="020B0603020202020204" pitchFamily="34" charset="0"/>
              </a:rPr>
              <a:t>Αν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γεμίσουμε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το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χώρο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μετ</a:t>
            </a:r>
            <a:r>
              <a:rPr lang="en-US" altLang="el-GR" sz="2000" dirty="0">
                <a:latin typeface="Trebuchet MS" panose="020B0603020202020204" pitchFamily="34" charset="0"/>
              </a:rPr>
              <a:t>αξύ των οπλισμών του με κάποιο μονωτικό υλικό διατηρώντας αμετάβλητο το φορτίο του, τότε η διαφορά δυναμικού μεταξύ των οπλισμών του </a:t>
            </a:r>
          </a:p>
          <a:p>
            <a:pPr algn="just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α. </a:t>
            </a:r>
            <a:r>
              <a:rPr lang="el-GR" altLang="el-GR" sz="2000" b="1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μένει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στ</a:t>
            </a:r>
            <a:r>
              <a:rPr lang="en-US" altLang="el-GR" sz="2000" dirty="0">
                <a:latin typeface="Trebuchet MS" panose="020B0603020202020204" pitchFamily="34" charset="0"/>
              </a:rPr>
              <a:t>αθερή.             </a:t>
            </a:r>
            <a:r>
              <a:rPr lang="el-GR" altLang="el-GR" sz="2000" dirty="0">
                <a:latin typeface="Trebuchet MS" panose="020B0603020202020204" pitchFamily="34" charset="0"/>
              </a:rPr>
              <a:t>                    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β</a:t>
            </a:r>
            <a:r>
              <a:rPr lang="en-US" altLang="el-GR" sz="2000" b="1" dirty="0">
                <a:latin typeface="Trebuchet MS" panose="020B0603020202020204" pitchFamily="34" charset="0"/>
              </a:rPr>
              <a:t>. </a:t>
            </a:r>
            <a:r>
              <a:rPr lang="el-GR" altLang="el-GR" sz="2000" b="1" dirty="0"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latin typeface="Trebuchet MS" panose="020B0603020202020204" pitchFamily="34" charset="0"/>
              </a:rPr>
              <a:t>α</a:t>
            </a:r>
            <a:r>
              <a:rPr lang="en-US" altLang="el-GR" sz="2000" dirty="0" err="1">
                <a:latin typeface="Trebuchet MS" panose="020B0603020202020204" pitchFamily="34" charset="0"/>
              </a:rPr>
              <a:t>υξάνετ</a:t>
            </a:r>
            <a:r>
              <a:rPr lang="en-US" altLang="el-GR" sz="2000" dirty="0">
                <a:latin typeface="Trebuchet MS" panose="020B0603020202020204" pitchFamily="34" charset="0"/>
              </a:rPr>
              <a:t>αι.                    </a:t>
            </a:r>
            <a:endParaRPr lang="el-GR" alt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γ. </a:t>
            </a:r>
            <a:r>
              <a:rPr lang="el-GR" altLang="el-GR" sz="2000" b="1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ελ</a:t>
            </a:r>
            <a:r>
              <a:rPr lang="en-US" altLang="el-GR" sz="2000" dirty="0">
                <a:latin typeface="Trebuchet MS" panose="020B0603020202020204" pitchFamily="34" charset="0"/>
              </a:rPr>
              <a:t>αττώνεται.               </a:t>
            </a:r>
            <a:r>
              <a:rPr lang="el-GR" altLang="el-GR" sz="2000" dirty="0">
                <a:latin typeface="Trebuchet MS" panose="020B0603020202020204" pitchFamily="34" charset="0"/>
              </a:rPr>
              <a:t>                     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δ</a:t>
            </a:r>
            <a:r>
              <a:rPr lang="en-US" altLang="el-GR" sz="2000" b="1" dirty="0">
                <a:latin typeface="Trebuchet MS" panose="020B0603020202020204" pitchFamily="34" charset="0"/>
              </a:rPr>
              <a:t>.</a:t>
            </a:r>
            <a:r>
              <a:rPr lang="el-GR" altLang="el-GR" sz="2000" b="1" dirty="0">
                <a:latin typeface="Trebuchet MS" panose="020B0603020202020204" pitchFamily="34" charset="0"/>
              </a:rPr>
              <a:t> </a:t>
            </a:r>
            <a:r>
              <a:rPr lang="en-US" altLang="el-GR" sz="2000" b="1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μηδενίζετ</a:t>
            </a:r>
            <a:r>
              <a:rPr lang="en-US" altLang="el-GR" sz="2000" dirty="0">
                <a:latin typeface="Trebuchet MS" panose="020B0603020202020204" pitchFamily="34" charset="0"/>
              </a:rPr>
              <a:t>αι.</a:t>
            </a:r>
            <a:endParaRPr lang="el-GR" alt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altLang="el-GR" sz="2000" dirty="0">
                <a:latin typeface="Trebuchet MS" panose="020B0603020202020204" pitchFamily="34" charset="0"/>
              </a:rPr>
              <a:t>Να αιτιολογήσετε την απάντησή σας.</a:t>
            </a:r>
            <a:endParaRPr lang="en-US" altLang="el-GR" sz="2000" dirty="0">
              <a:latin typeface="Trebuchet MS" panose="020B0603020202020204" pitchFamily="34" charset="0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1904728" y="5236563"/>
            <a:ext cx="374848" cy="37699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08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2" grpId="0"/>
      <p:bldP spid="7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53208" y="533802"/>
            <a:ext cx="792899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5</a:t>
            </a:r>
            <a:r>
              <a:rPr lang="el-GR" altLang="el-GR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Οι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οπ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λισμοί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ενός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επίπ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εδου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π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υκνωτή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είν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αι συνδεδεμένοι με τους πόλους μιας μπαταρίας.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Γι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 να αυξήσουμε την ενέργεια του πυκνωτή, πρέπει να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α.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ελ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αττώσουμε την απόσταση μεταξύ των οπλισμών του.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β.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ελ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αττώσουμε την επιφάνεια των οπλισμών του. </a:t>
            </a:r>
            <a:endParaRPr lang="el-GR" altLang="el-GR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Να επ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ιλέξετε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τη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σωστή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απ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άντηση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και να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τη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δικ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αιολογήσετε.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53208" y="3766423"/>
            <a:ext cx="8001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6</a:t>
            </a:r>
            <a:r>
              <a:rPr lang="en-US" altLang="el-GR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Αν φορτίσουμε έναν πυκνωτή με μια μπαταρία 1,5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, τότε η διαφορά δυναμικού ανάμεσα στους οπλισμούς του πυκνωτή θα είναι</a:t>
            </a:r>
          </a:p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α.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 0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V.     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   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β.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 1,5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V.  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    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   </a:t>
            </a: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γ.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 3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V.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            </a:t>
            </a: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δ. 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4.5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V.</a:t>
            </a:r>
            <a:endParaRPr lang="el-GR" altLang="el-GR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2053208" y="2045970"/>
            <a:ext cx="374848" cy="37699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3875842" y="4956068"/>
            <a:ext cx="374848" cy="37699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104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84201" y="3973156"/>
            <a:ext cx="72009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8</a:t>
            </a:r>
            <a:r>
              <a:rPr lang="el-GR" altLang="el-GR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 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Ανάμεσα στους δύο οπλισμούς ενός πυκνωτή μπορεί να υπάρχει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α.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 μέταλλο.                                        </a:t>
            </a: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β. 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μονωτικό υλικό.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γ.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 αλουμίνιο.                                      </a:t>
            </a: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δ. 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χαλκός.</a:t>
            </a:r>
            <a:endParaRPr lang="el-GR" altLang="el-GR" sz="2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184201" y="300397"/>
            <a:ext cx="7823598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7</a:t>
            </a:r>
            <a:r>
              <a:rPr lang="el-GR" altLang="el-GR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Αν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συνδέσουμε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α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γώγιμ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 (με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σύρμα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)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τους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οπ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λισμούς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ενός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φορτισμένου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π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υκνωτή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α. </a:t>
            </a: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η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τάση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μετ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αξύ των οπλισμών του αυξάνεται.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β. </a:t>
            </a: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η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τάση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μετ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αξύ των οπλισμών του μένει σταθερή.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γ. 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η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ενέργει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 του ηλεκτροστατικού πεδίου μεταξύ των οπλισμών του αυξάνεται.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δ. </a:t>
            </a: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ο π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υκνωτής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εκφορτίζετ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αι.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2184201" y="3215580"/>
            <a:ext cx="374848" cy="37699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6630918" y="4788764"/>
            <a:ext cx="374848" cy="37699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91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0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981200" y="160397"/>
            <a:ext cx="7931224" cy="5597915"/>
            <a:chOff x="457200" y="160396"/>
            <a:chExt cx="7931224" cy="5597915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457200" y="160396"/>
              <a:ext cx="7931224" cy="2862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l-GR" altLang="el-GR" sz="2000" b="1" dirty="0">
                  <a:latin typeface="Trebuchet MS" panose="020B0603020202020204" pitchFamily="34" charset="0"/>
                </a:rPr>
                <a:t>9</a:t>
              </a:r>
              <a:r>
                <a:rPr lang="el-GR" altLang="el-GR" sz="2000" b="1" dirty="0" smtClean="0">
                  <a:latin typeface="Trebuchet MS" panose="020B0603020202020204" pitchFamily="34" charset="0"/>
                </a:rPr>
                <a:t>. </a:t>
              </a:r>
              <a:r>
                <a:rPr lang="en-US" altLang="el-GR" sz="2000" dirty="0" err="1">
                  <a:latin typeface="Trebuchet MS" panose="020B0603020202020204" pitchFamily="34" charset="0"/>
                </a:rPr>
                <a:t>Στο</a:t>
              </a:r>
              <a:r>
                <a:rPr lang="en-US" altLang="el-GR" sz="2000" dirty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err="1">
                  <a:latin typeface="Trebuchet MS" panose="020B0603020202020204" pitchFamily="34" charset="0"/>
                </a:rPr>
                <a:t>κύκλωμ</a:t>
              </a:r>
              <a:r>
                <a:rPr lang="en-US" altLang="el-GR" sz="2000" dirty="0">
                  <a:latin typeface="Trebuchet MS" panose="020B0603020202020204" pitchFamily="34" charset="0"/>
                </a:rPr>
                <a:t>α του </a:t>
              </a:r>
              <a:r>
                <a:rPr lang="el-GR" altLang="el-GR" sz="2000" dirty="0">
                  <a:latin typeface="Trebuchet MS" panose="020B0603020202020204" pitchFamily="34" charset="0"/>
                </a:rPr>
                <a:t>παρακάτω</a:t>
              </a:r>
              <a:r>
                <a:rPr lang="en-US" altLang="el-GR" sz="2000" dirty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err="1">
                  <a:latin typeface="Trebuchet MS" panose="020B0603020202020204" pitchFamily="34" charset="0"/>
                </a:rPr>
                <a:t>σχήμ</a:t>
              </a:r>
              <a:r>
                <a:rPr lang="en-US" altLang="el-GR" sz="2000" dirty="0">
                  <a:latin typeface="Trebuchet MS" panose="020B0603020202020204" pitchFamily="34" charset="0"/>
                </a:rPr>
                <a:t>ατος ο πυκνωτής είναι αφόρτιστος.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Trebuchet MS" panose="020B0603020202020204" pitchFamily="34" charset="0"/>
                </a:rPr>
                <a:t>α. </a:t>
              </a:r>
              <a:r>
                <a:rPr lang="en-US" altLang="el-GR" sz="2000" dirty="0" err="1">
                  <a:latin typeface="Trebuchet MS" panose="020B0603020202020204" pitchFamily="34" charset="0"/>
                </a:rPr>
                <a:t>Πόση</a:t>
              </a:r>
              <a:r>
                <a:rPr lang="en-US" altLang="el-GR" sz="2000" dirty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err="1">
                  <a:latin typeface="Trebuchet MS" panose="020B0603020202020204" pitchFamily="34" charset="0"/>
                </a:rPr>
                <a:t>είν</a:t>
              </a:r>
              <a:r>
                <a:rPr lang="en-US" altLang="el-GR" sz="2000" dirty="0">
                  <a:latin typeface="Trebuchet MS" panose="020B0603020202020204" pitchFamily="34" charset="0"/>
                </a:rPr>
                <a:t>αι </a:t>
              </a:r>
              <a:r>
                <a:rPr lang="el-GR" altLang="el-GR" sz="2000" dirty="0">
                  <a:latin typeface="Trebuchet MS" panose="020B0603020202020204" pitchFamily="34" charset="0"/>
                </a:rPr>
                <a:t>η </a:t>
              </a:r>
              <a:r>
                <a:rPr lang="en-US" altLang="el-GR" sz="2000" dirty="0" err="1">
                  <a:latin typeface="Trebuchet MS" panose="020B0603020202020204" pitchFamily="34" charset="0"/>
                </a:rPr>
                <a:t>τάση</a:t>
              </a:r>
              <a:r>
                <a:rPr lang="en-US" altLang="el-GR" sz="2000" dirty="0">
                  <a:latin typeface="Trebuchet MS" panose="020B0603020202020204" pitchFamily="34" charset="0"/>
                </a:rPr>
                <a:t> στους οπλισμούς του πυκνωτή όταν το κύκλωμα είναι ανοιχτό;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Trebuchet MS" panose="020B0603020202020204" pitchFamily="34" charset="0"/>
                </a:rPr>
                <a:t>β. </a:t>
              </a:r>
              <a:r>
                <a:rPr lang="el-GR" alt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err="1" smtClean="0">
                  <a:latin typeface="Trebuchet MS" panose="020B0603020202020204" pitchFamily="34" charset="0"/>
                </a:rPr>
                <a:t>Ότ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αν </a:t>
              </a:r>
              <a:r>
                <a:rPr lang="en-US" altLang="el-GR" sz="2000" dirty="0">
                  <a:latin typeface="Trebuchet MS" panose="020B0603020202020204" pitchFamily="34" charset="0"/>
                </a:rPr>
                <a:t>κλείσει ο διακόπτης Δ, ο πυκνωτής φορτίζεται. </a:t>
              </a:r>
              <a:r>
                <a:rPr lang="en-US" altLang="el-GR" sz="2000" dirty="0" err="1">
                  <a:latin typeface="Trebuchet MS" panose="020B0603020202020204" pitchFamily="34" charset="0"/>
                </a:rPr>
                <a:t>Πόση</a:t>
              </a:r>
              <a:r>
                <a:rPr lang="en-US" altLang="el-GR" sz="2000" dirty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err="1">
                  <a:latin typeface="Trebuchet MS" panose="020B0603020202020204" pitchFamily="34" charset="0"/>
                </a:rPr>
                <a:t>είν</a:t>
              </a:r>
              <a:r>
                <a:rPr lang="en-US" altLang="el-GR" sz="2000" dirty="0">
                  <a:latin typeface="Trebuchet MS" panose="020B0603020202020204" pitchFamily="34" charset="0"/>
                </a:rPr>
                <a:t>αι η ενέργεια που μεταβιβάζεται στον πυκνωτή από την πηγή;</a:t>
              </a:r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543" y="2994473"/>
              <a:ext cx="3733800" cy="2763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478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63632" y="624147"/>
            <a:ext cx="848084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Trebuchet MS" panose="020B0603020202020204" pitchFamily="34" charset="0"/>
              </a:rPr>
              <a:t>10.  </a:t>
            </a:r>
            <a:r>
              <a:rPr lang="en-US" altLang="el-GR" sz="2000" dirty="0">
                <a:latin typeface="Trebuchet MS" panose="020B0603020202020204" pitchFamily="34" charset="0"/>
              </a:rPr>
              <a:t>Επίπ</a:t>
            </a:r>
            <a:r>
              <a:rPr lang="en-US" altLang="el-GR" sz="2000" dirty="0" err="1">
                <a:latin typeface="Trebuchet MS" panose="020B0603020202020204" pitchFamily="34" charset="0"/>
              </a:rPr>
              <a:t>εδος</a:t>
            </a:r>
            <a:r>
              <a:rPr lang="en-US" altLang="el-GR" sz="2000" dirty="0">
                <a:latin typeface="Trebuchet MS" panose="020B0603020202020204" pitchFamily="34" charset="0"/>
              </a:rPr>
              <a:t> π</a:t>
            </a:r>
            <a:r>
              <a:rPr lang="en-US" altLang="el-GR" sz="2000" dirty="0" err="1">
                <a:latin typeface="Trebuchet MS" panose="020B0603020202020204" pitchFamily="34" charset="0"/>
              </a:rPr>
              <a:t>υκνωτής</a:t>
            </a:r>
            <a:r>
              <a:rPr lang="en-US" altLang="el-GR" sz="2000" dirty="0">
                <a:latin typeface="Trebuchet MS" panose="020B0603020202020204" pitchFamily="34" charset="0"/>
              </a:rPr>
              <a:t>, </a:t>
            </a:r>
            <a:r>
              <a:rPr lang="en-US" altLang="el-GR" sz="2000" dirty="0" err="1">
                <a:latin typeface="Trebuchet MS" panose="020B0603020202020204" pitchFamily="34" charset="0"/>
              </a:rPr>
              <a:t>χωρητικότητ</a:t>
            </a:r>
            <a:r>
              <a:rPr lang="en-US" altLang="el-GR" sz="2000" dirty="0">
                <a:latin typeface="Trebuchet MS" panose="020B0603020202020204" pitchFamily="34" charset="0"/>
              </a:rPr>
              <a:t>ας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C</a:t>
            </a:r>
            <a:r>
              <a:rPr lang="en-US" altLang="el-GR" sz="2000" baseline="-25000" dirty="0" smtClean="0">
                <a:latin typeface="Trebuchet MS" panose="020B0603020202020204" pitchFamily="34" charset="0"/>
              </a:rPr>
              <a:t>0</a:t>
            </a:r>
            <a:r>
              <a:rPr lang="el-GR" altLang="el-GR" sz="2000" baseline="-25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=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10μF</a:t>
            </a:r>
            <a:r>
              <a:rPr lang="en-US" altLang="el-GR" sz="2000" dirty="0">
                <a:latin typeface="Trebuchet MS" panose="020B0603020202020204" pitchFamily="34" charset="0"/>
              </a:rPr>
              <a:t>, φορτίζεται με φορτίο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q</a:t>
            </a:r>
            <a:r>
              <a:rPr lang="el-GR" altLang="el-GR" sz="2000" i="1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=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30μC </a:t>
            </a:r>
            <a:r>
              <a:rPr lang="en-US" altLang="el-GR" sz="2000" dirty="0">
                <a:latin typeface="Trebuchet MS" panose="020B0603020202020204" pitchFamily="34" charset="0"/>
              </a:rPr>
              <a:t>και μετά αποσυνδέεται από την πηγή που τον φόρτισε. </a:t>
            </a:r>
            <a:r>
              <a:rPr lang="en-US" altLang="el-GR" sz="2000" dirty="0" err="1">
                <a:latin typeface="Trebuchet MS" panose="020B0603020202020204" pitchFamily="34" charset="0"/>
              </a:rPr>
              <a:t>Αν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μετά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τη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φόρτισή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του</a:t>
            </a:r>
            <a:r>
              <a:rPr lang="en-US" altLang="el-GR" sz="2000" dirty="0">
                <a:latin typeface="Trebuchet MS" panose="020B0603020202020204" pitchFamily="34" charset="0"/>
              </a:rPr>
              <a:t> απ</a:t>
            </a:r>
            <a:r>
              <a:rPr lang="en-US" altLang="el-GR" sz="2000" dirty="0" err="1">
                <a:latin typeface="Trebuchet MS" panose="020B0603020202020204" pitchFamily="34" charset="0"/>
              </a:rPr>
              <a:t>ομ</a:t>
            </a:r>
            <a:r>
              <a:rPr lang="en-US" altLang="el-GR" sz="2000" dirty="0">
                <a:latin typeface="Trebuchet MS" panose="020B0603020202020204" pitchFamily="34" charset="0"/>
              </a:rPr>
              <a:t>ακρύνουμε τους οπλισμούς του στο </a:t>
            </a:r>
            <a:r>
              <a:rPr lang="en-US" altLang="el-GR" sz="2000" b="1" i="1" dirty="0">
                <a:latin typeface="Trebuchet MS" panose="020B0603020202020204" pitchFamily="34" charset="0"/>
              </a:rPr>
              <a:t>διπλάσιο</a:t>
            </a:r>
            <a:r>
              <a:rPr lang="en-US" altLang="el-GR" sz="2000" dirty="0">
                <a:latin typeface="Trebuchet MS" panose="020B0603020202020204" pitchFamily="34" charset="0"/>
              </a:rPr>
              <a:t> της αρχικής τους απόστασης, να βρείτε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α. </a:t>
            </a:r>
            <a:r>
              <a:rPr lang="en-US" altLang="el-GR" sz="2000" dirty="0" err="1">
                <a:latin typeface="Trebuchet MS" panose="020B0603020202020204" pitchFamily="34" charset="0"/>
              </a:rPr>
              <a:t>το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φορτίο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του</a:t>
            </a:r>
            <a:r>
              <a:rPr lang="en-US" altLang="el-GR" sz="2000" dirty="0">
                <a:latin typeface="Trebuchet MS" panose="020B0603020202020204" pitchFamily="34" charset="0"/>
              </a:rPr>
              <a:t> π</a:t>
            </a:r>
            <a:r>
              <a:rPr lang="en-US" altLang="el-GR" sz="2000" dirty="0" err="1">
                <a:latin typeface="Trebuchet MS" panose="020B0603020202020204" pitchFamily="34" charset="0"/>
              </a:rPr>
              <a:t>υκνωτή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μετά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την</a:t>
            </a:r>
            <a:r>
              <a:rPr lang="en-US" altLang="el-GR" sz="2000" dirty="0">
                <a:latin typeface="Trebuchet MS" panose="020B0603020202020204" pitchFamily="34" charset="0"/>
              </a:rPr>
              <a:t> απ</a:t>
            </a:r>
            <a:r>
              <a:rPr lang="en-US" altLang="el-GR" sz="2000" dirty="0" err="1">
                <a:latin typeface="Trebuchet MS" panose="020B0603020202020204" pitchFamily="34" charset="0"/>
              </a:rPr>
              <a:t>ομάκρυνση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των</a:t>
            </a:r>
            <a:r>
              <a:rPr lang="en-US" altLang="el-GR" sz="2000" dirty="0">
                <a:latin typeface="Trebuchet MS" panose="020B0603020202020204" pitchFamily="34" charset="0"/>
              </a:rPr>
              <a:t> οπ</a:t>
            </a:r>
            <a:r>
              <a:rPr lang="en-US" altLang="el-GR" sz="2000" dirty="0" err="1">
                <a:latin typeface="Trebuchet MS" panose="020B0603020202020204" pitchFamily="34" charset="0"/>
              </a:rPr>
              <a:t>λισμών</a:t>
            </a:r>
            <a:r>
              <a:rPr lang="en-US" altLang="el-GR" sz="2000" dirty="0">
                <a:latin typeface="Trebuchet MS" panose="020B0603020202020204" pitchFamily="34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 smtClean="0">
                <a:latin typeface="Trebuchet MS" panose="020B0603020202020204" pitchFamily="34" charset="0"/>
              </a:rPr>
              <a:t>β</a:t>
            </a:r>
            <a:r>
              <a:rPr lang="en-US" altLang="el-GR" sz="2000" b="1" dirty="0">
                <a:latin typeface="Trebuchet MS" panose="020B0603020202020204" pitchFamily="34" charset="0"/>
              </a:rPr>
              <a:t>.  </a:t>
            </a:r>
            <a:r>
              <a:rPr lang="en-US" altLang="el-GR" sz="2000" dirty="0" err="1">
                <a:latin typeface="Trebuchet MS" panose="020B0603020202020204" pitchFamily="34" charset="0"/>
              </a:rPr>
              <a:t>τη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νέ</a:t>
            </a:r>
            <a:r>
              <a:rPr lang="en-US" altLang="el-GR" sz="2000" dirty="0">
                <a:latin typeface="Trebuchet MS" panose="020B0603020202020204" pitchFamily="34" charset="0"/>
              </a:rPr>
              <a:t>α χωρητικότητα του πυκνωτή.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γ.  </a:t>
            </a:r>
            <a:r>
              <a:rPr lang="en-US" altLang="el-GR" sz="2000" dirty="0" err="1">
                <a:latin typeface="Trebuchet MS" panose="020B0603020202020204" pitchFamily="34" charset="0"/>
              </a:rPr>
              <a:t>τη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νέ</a:t>
            </a:r>
            <a:r>
              <a:rPr lang="en-US" altLang="el-GR" sz="2000" dirty="0">
                <a:latin typeface="Trebuchet MS" panose="020B0603020202020204" pitchFamily="34" charset="0"/>
              </a:rPr>
              <a:t>α διαφορά δυναμικού μεταξύ των οπλισμών του.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δ.  </a:t>
            </a:r>
            <a:r>
              <a:rPr lang="en-US" altLang="el-GR" sz="2000" dirty="0" err="1">
                <a:latin typeface="Trebuchet MS" panose="020B0603020202020204" pitchFamily="34" charset="0"/>
              </a:rPr>
              <a:t>την</a:t>
            </a:r>
            <a:r>
              <a:rPr lang="en-US" altLang="el-GR" sz="2000" dirty="0">
                <a:latin typeface="Trebuchet MS" panose="020B0603020202020204" pitchFamily="34" charset="0"/>
              </a:rPr>
              <a:t> α</a:t>
            </a:r>
            <a:r>
              <a:rPr lang="en-US" altLang="el-GR" sz="2000" dirty="0" err="1">
                <a:latin typeface="Trebuchet MS" panose="020B0603020202020204" pitchFamily="34" charset="0"/>
              </a:rPr>
              <a:t>ρχική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ενέργει</a:t>
            </a:r>
            <a:r>
              <a:rPr lang="en-US" altLang="el-GR" sz="2000" dirty="0">
                <a:latin typeface="Trebuchet MS" panose="020B0603020202020204" pitchFamily="34" charset="0"/>
              </a:rPr>
              <a:t>α του πυκνωτή.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ε.  </a:t>
            </a:r>
            <a:r>
              <a:rPr lang="en-US" altLang="el-GR" sz="2000" dirty="0" err="1">
                <a:latin typeface="Trebuchet MS" panose="020B0603020202020204" pitchFamily="34" charset="0"/>
              </a:rPr>
              <a:t>την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τελική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ενέργει</a:t>
            </a:r>
            <a:r>
              <a:rPr lang="en-US" altLang="el-GR" sz="2000" dirty="0">
                <a:latin typeface="Trebuchet MS" panose="020B0603020202020204" pitchFamily="34" charset="0"/>
              </a:rPr>
              <a:t>α του πυκνωτή.</a:t>
            </a:r>
          </a:p>
        </p:txBody>
      </p:sp>
    </p:spTree>
    <p:extLst>
      <p:ext uri="{BB962C8B-B14F-4D97-AF65-F5344CB8AC3E}">
        <p14:creationId xmlns:p14="http://schemas.microsoft.com/office/powerpoint/2010/main" val="147181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1294" y="232404"/>
            <a:ext cx="8155147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Trebuchet MS" panose="020B0603020202020204" pitchFamily="34" charset="0"/>
              </a:rPr>
              <a:t>11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. </a:t>
            </a:r>
            <a:r>
              <a:rPr lang="en-US" altLang="el-GR" sz="2000" dirty="0">
                <a:latin typeface="Trebuchet MS" panose="020B0603020202020204" pitchFamily="34" charset="0"/>
              </a:rPr>
              <a:t>Επίπ</a:t>
            </a:r>
            <a:r>
              <a:rPr lang="en-US" altLang="el-GR" sz="2000" dirty="0" err="1">
                <a:latin typeface="Trebuchet MS" panose="020B0603020202020204" pitchFamily="34" charset="0"/>
              </a:rPr>
              <a:t>εδος</a:t>
            </a:r>
            <a:r>
              <a:rPr lang="en-US" altLang="el-GR" sz="2000" dirty="0">
                <a:latin typeface="Trebuchet MS" panose="020B0603020202020204" pitchFamily="34" charset="0"/>
              </a:rPr>
              <a:t> π</a:t>
            </a:r>
            <a:r>
              <a:rPr lang="en-US" altLang="el-GR" sz="2000" dirty="0" err="1">
                <a:latin typeface="Trebuchet MS" panose="020B0603020202020204" pitchFamily="34" charset="0"/>
              </a:rPr>
              <a:t>υκνωτής</a:t>
            </a:r>
            <a:r>
              <a:rPr lang="en-US" altLang="el-GR" sz="2000" dirty="0">
                <a:latin typeface="Trebuchet MS" panose="020B0603020202020204" pitchFamily="34" charset="0"/>
              </a:rPr>
              <a:t> α</a:t>
            </a:r>
            <a:r>
              <a:rPr lang="en-US" altLang="el-GR" sz="2000" dirty="0" err="1">
                <a:latin typeface="Trebuchet MS" panose="020B0603020202020204" pitchFamily="34" charset="0"/>
              </a:rPr>
              <a:t>έρ</a:t>
            </a:r>
            <a:r>
              <a:rPr lang="en-US" altLang="el-GR" sz="2000" dirty="0">
                <a:latin typeface="Trebuchet MS" panose="020B0603020202020204" pitchFamily="34" charset="0"/>
              </a:rPr>
              <a:t>α έχει χωρητικότητα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C</a:t>
            </a:r>
            <a:r>
              <a:rPr lang="en-US" altLang="el-GR" sz="2000" baseline="-25000" dirty="0" smtClean="0">
                <a:latin typeface="Trebuchet MS" panose="020B0603020202020204" pitchFamily="34" charset="0"/>
              </a:rPr>
              <a:t>0</a:t>
            </a:r>
            <a:r>
              <a:rPr lang="el-GR" altLang="el-GR" sz="2000" baseline="-25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=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2μF </a:t>
            </a:r>
            <a:r>
              <a:rPr lang="en-US" altLang="el-GR" sz="2000" dirty="0">
                <a:latin typeface="Trebuchet MS" panose="020B0603020202020204" pitchFamily="34" charset="0"/>
              </a:rPr>
              <a:t>και φορτίζεται από πηγή τάσης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V</a:t>
            </a:r>
            <a:r>
              <a:rPr lang="en-US" altLang="el-GR" sz="2000" baseline="-25000" dirty="0" smtClean="0">
                <a:latin typeface="Trebuchet MS" panose="020B0603020202020204" pitchFamily="34" charset="0"/>
              </a:rPr>
              <a:t>0</a:t>
            </a:r>
            <a:r>
              <a:rPr lang="el-GR" altLang="el-GR" sz="2000" baseline="-25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=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20V</a:t>
            </a:r>
            <a:r>
              <a:rPr lang="en-US" altLang="el-GR" sz="2000" dirty="0">
                <a:latin typeface="Trebuchet MS" panose="020B0603020202020204" pitchFamily="34" charset="0"/>
              </a:rPr>
              <a:t>. </a:t>
            </a:r>
            <a:r>
              <a:rPr lang="en-US" altLang="el-GR" sz="2000" dirty="0" err="1">
                <a:latin typeface="Trebuchet MS" panose="020B0603020202020204" pitchFamily="34" charset="0"/>
              </a:rPr>
              <a:t>Μετά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τη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φόρτιση</a:t>
            </a:r>
            <a:r>
              <a:rPr lang="en-US" altLang="el-GR" sz="2000" dirty="0">
                <a:latin typeface="Trebuchet MS" panose="020B0603020202020204" pitchFamily="34" charset="0"/>
              </a:rPr>
              <a:t> απ</a:t>
            </a:r>
            <a:r>
              <a:rPr lang="en-US" altLang="el-GR" sz="2000" dirty="0" err="1">
                <a:latin typeface="Trebuchet MS" panose="020B0603020202020204" pitchFamily="34" charset="0"/>
              </a:rPr>
              <a:t>οσυνδέουμε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τον</a:t>
            </a:r>
            <a:r>
              <a:rPr lang="en-US" altLang="el-GR" sz="2000" dirty="0">
                <a:latin typeface="Trebuchet MS" panose="020B0603020202020204" pitchFamily="34" charset="0"/>
              </a:rPr>
              <a:t> π</a:t>
            </a:r>
            <a:r>
              <a:rPr lang="en-US" altLang="el-GR" sz="2000" dirty="0" err="1">
                <a:latin typeface="Trebuchet MS" panose="020B0603020202020204" pitchFamily="34" charset="0"/>
              </a:rPr>
              <a:t>υκνωτή</a:t>
            </a:r>
            <a:r>
              <a:rPr lang="en-US" altLang="el-GR" sz="2000" dirty="0">
                <a:latin typeface="Trebuchet MS" panose="020B0603020202020204" pitchFamily="34" charset="0"/>
              </a:rPr>
              <a:t> από </a:t>
            </a:r>
            <a:r>
              <a:rPr lang="en-US" altLang="el-GR" sz="2000" dirty="0" err="1">
                <a:latin typeface="Trebuchet MS" panose="020B0603020202020204" pitchFamily="34" charset="0"/>
              </a:rPr>
              <a:t>την</a:t>
            </a:r>
            <a:r>
              <a:rPr lang="en-US" altLang="el-GR" sz="2000" dirty="0">
                <a:latin typeface="Trebuchet MS" panose="020B0603020202020204" pitchFamily="34" charset="0"/>
              </a:rPr>
              <a:t> π</a:t>
            </a:r>
            <a:r>
              <a:rPr lang="en-US" altLang="el-GR" sz="2000" dirty="0" err="1">
                <a:latin typeface="Trebuchet MS" panose="020B0603020202020204" pitchFamily="34" charset="0"/>
              </a:rPr>
              <a:t>ηγή</a:t>
            </a:r>
            <a:r>
              <a:rPr lang="en-US" altLang="el-GR" sz="2000" dirty="0">
                <a:latin typeface="Trebuchet MS" panose="020B0603020202020204" pitchFamily="34" charset="0"/>
              </a:rPr>
              <a:t> και </a:t>
            </a:r>
            <a:r>
              <a:rPr lang="en-US" altLang="el-GR" sz="2000" dirty="0" err="1">
                <a:latin typeface="Trebuchet MS" panose="020B0603020202020204" pitchFamily="34" charset="0"/>
              </a:rPr>
              <a:t>γεμίζουμε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το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χώρο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μετ</a:t>
            </a:r>
            <a:r>
              <a:rPr lang="en-US" altLang="el-GR" sz="2000" dirty="0">
                <a:latin typeface="Trebuchet MS" panose="020B0603020202020204" pitchFamily="34" charset="0"/>
              </a:rPr>
              <a:t>αξύ των οπλισμών του με διηλεκτρικό διηλεκτρικής σταθεράς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ε</a:t>
            </a:r>
            <a:r>
              <a:rPr lang="el-GR" altLang="el-GR" sz="2000" i="1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=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4</a:t>
            </a:r>
            <a:r>
              <a:rPr lang="en-US" altLang="el-GR" sz="2000" dirty="0">
                <a:latin typeface="Trebuchet MS" panose="020B0603020202020204" pitchFamily="34" charset="0"/>
              </a:rPr>
              <a:t>. </a:t>
            </a:r>
            <a:r>
              <a:rPr lang="en-US" altLang="el-GR" sz="2000" dirty="0" err="1">
                <a:latin typeface="Trebuchet MS" panose="020B0603020202020204" pitchFamily="34" charset="0"/>
              </a:rPr>
              <a:t>Γι</a:t>
            </a:r>
            <a:r>
              <a:rPr lang="en-US" altLang="el-GR" sz="2000" dirty="0">
                <a:latin typeface="Trebuchet MS" panose="020B0603020202020204" pitchFamily="34" charset="0"/>
              </a:rPr>
              <a:t>α τον πυκνωτή με διηλεκτρικό να βρείτε: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α. </a:t>
            </a:r>
            <a:r>
              <a:rPr lang="el-GR" altLang="el-GR" sz="2000" dirty="0">
                <a:latin typeface="Trebuchet MS" panose="020B0603020202020204" pitchFamily="34" charset="0"/>
              </a:rPr>
              <a:t>Τ</a:t>
            </a:r>
            <a:r>
              <a:rPr lang="en-US" altLang="el-GR" sz="2000" dirty="0">
                <a:latin typeface="Trebuchet MS" panose="020B0603020202020204" pitchFamily="34" charset="0"/>
              </a:rPr>
              <a:t>η </a:t>
            </a:r>
            <a:r>
              <a:rPr lang="en-US" altLang="el-GR" sz="2000" dirty="0" err="1">
                <a:latin typeface="Trebuchet MS" panose="020B0603020202020204" pitchFamily="34" charset="0"/>
              </a:rPr>
              <a:t>χωρητικότητ</a:t>
            </a:r>
            <a:r>
              <a:rPr lang="en-US" altLang="el-GR" sz="2000" dirty="0">
                <a:latin typeface="Trebuchet MS" panose="020B0603020202020204" pitchFamily="34" charset="0"/>
              </a:rPr>
              <a:t>α </a:t>
            </a:r>
            <a:r>
              <a:rPr lang="en-US" altLang="el-GR" sz="2000" i="1" dirty="0">
                <a:latin typeface="Trebuchet MS" panose="020B0603020202020204" pitchFamily="34" charset="0"/>
              </a:rPr>
              <a:t>C</a:t>
            </a:r>
            <a:r>
              <a:rPr lang="en-US" altLang="el-GR" sz="2000" dirty="0">
                <a:latin typeface="Trebuchet MS" panose="020B0603020202020204" pitchFamily="34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β. </a:t>
            </a:r>
            <a:r>
              <a:rPr lang="el-GR" altLang="el-GR" sz="2000" dirty="0">
                <a:latin typeface="Trebuchet MS" panose="020B0603020202020204" pitchFamily="34" charset="0"/>
              </a:rPr>
              <a:t>Τ</a:t>
            </a:r>
            <a:r>
              <a:rPr lang="en-US" altLang="el-GR" sz="2000" dirty="0">
                <a:latin typeface="Trebuchet MS" panose="020B0603020202020204" pitchFamily="34" charset="0"/>
              </a:rPr>
              <a:t>ο </a:t>
            </a:r>
            <a:r>
              <a:rPr lang="en-US" altLang="el-GR" sz="2000" dirty="0" err="1">
                <a:latin typeface="Trebuchet MS" panose="020B0603020202020204" pitchFamily="34" charset="0"/>
              </a:rPr>
              <a:t>φορτίο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i="1" dirty="0">
                <a:latin typeface="Trebuchet MS" panose="020B0603020202020204" pitchFamily="34" charset="0"/>
              </a:rPr>
              <a:t>Q</a:t>
            </a:r>
            <a:r>
              <a:rPr lang="en-US" altLang="el-GR" sz="2000" dirty="0">
                <a:latin typeface="Trebuchet MS" panose="020B0603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γ. </a:t>
            </a:r>
            <a:r>
              <a:rPr lang="el-GR" altLang="el-GR" sz="2000" dirty="0">
                <a:latin typeface="Trebuchet MS" panose="020B0603020202020204" pitchFamily="34" charset="0"/>
              </a:rPr>
              <a:t>Τ</a:t>
            </a:r>
            <a:r>
              <a:rPr lang="en-US" altLang="el-GR" sz="2000" dirty="0" err="1">
                <a:latin typeface="Trebuchet MS" panose="020B0603020202020204" pitchFamily="34" charset="0"/>
              </a:rPr>
              <a:t>ην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τάση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i="1" dirty="0">
                <a:latin typeface="Trebuchet MS" panose="020B0603020202020204" pitchFamily="34" charset="0"/>
              </a:rPr>
              <a:t>V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μετ</a:t>
            </a:r>
            <a:r>
              <a:rPr lang="en-US" altLang="el-GR" sz="2000" dirty="0">
                <a:latin typeface="Trebuchet MS" panose="020B0603020202020204" pitchFamily="34" charset="0"/>
              </a:rPr>
              <a:t>αξύ των οπλισμών του.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δ. </a:t>
            </a:r>
            <a:r>
              <a:rPr lang="el-GR" altLang="el-GR" sz="2000" dirty="0">
                <a:latin typeface="Trebuchet MS" panose="020B0603020202020204" pitchFamily="34" charset="0"/>
              </a:rPr>
              <a:t>Τ</a:t>
            </a:r>
            <a:r>
              <a:rPr lang="en-US" altLang="el-GR" sz="2000" dirty="0" err="1">
                <a:latin typeface="Trebuchet MS" panose="020B0603020202020204" pitchFamily="34" charset="0"/>
              </a:rPr>
              <a:t>ην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ηλεκτροστ</a:t>
            </a:r>
            <a:r>
              <a:rPr lang="en-US" altLang="el-GR" sz="2000" dirty="0">
                <a:latin typeface="Trebuchet MS" panose="020B0603020202020204" pitchFamily="34" charset="0"/>
              </a:rPr>
              <a:t>ατική του ενέργεια </a:t>
            </a:r>
            <a:r>
              <a:rPr lang="en-US" altLang="el-GR" sz="2000" i="1" dirty="0">
                <a:latin typeface="Trebuchet MS" panose="020B0603020202020204" pitchFamily="34" charset="0"/>
              </a:rPr>
              <a:t>U</a:t>
            </a:r>
            <a:r>
              <a:rPr lang="en-US" altLang="el-GR" sz="2000" dirty="0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35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05000" y="376419"/>
            <a:ext cx="8382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 smtClean="0">
                <a:latin typeface="Trebuchet MS" panose="020B0603020202020204" pitchFamily="34" charset="0"/>
              </a:rPr>
              <a:t>1</a:t>
            </a:r>
            <a:r>
              <a:rPr lang="el-GR" altLang="el-GR" sz="2000" b="1" dirty="0">
                <a:latin typeface="Trebuchet MS" panose="020B0603020202020204" pitchFamily="34" charset="0"/>
              </a:rPr>
              <a:t>2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. </a:t>
            </a:r>
            <a:r>
              <a:rPr lang="en-US" altLang="el-GR" sz="2000" dirty="0">
                <a:latin typeface="Trebuchet MS" panose="020B0603020202020204" pitchFamily="34" charset="0"/>
              </a:rPr>
              <a:t>Επίπ</a:t>
            </a:r>
            <a:r>
              <a:rPr lang="en-US" altLang="el-GR" sz="2000" dirty="0" err="1">
                <a:latin typeface="Trebuchet MS" panose="020B0603020202020204" pitchFamily="34" charset="0"/>
              </a:rPr>
              <a:t>εδος</a:t>
            </a:r>
            <a:r>
              <a:rPr lang="en-US" altLang="el-GR" sz="2000" dirty="0">
                <a:latin typeface="Trebuchet MS" panose="020B0603020202020204" pitchFamily="34" charset="0"/>
              </a:rPr>
              <a:t> π</a:t>
            </a:r>
            <a:r>
              <a:rPr lang="en-US" altLang="el-GR" sz="2000" dirty="0" err="1">
                <a:latin typeface="Trebuchet MS" panose="020B0603020202020204" pitchFamily="34" charset="0"/>
              </a:rPr>
              <a:t>υκνωτής</a:t>
            </a:r>
            <a:r>
              <a:rPr lang="en-US" altLang="el-GR" sz="2000" dirty="0">
                <a:latin typeface="Trebuchet MS" panose="020B0603020202020204" pitchFamily="34" charset="0"/>
              </a:rPr>
              <a:t> α</a:t>
            </a:r>
            <a:r>
              <a:rPr lang="en-US" altLang="el-GR" sz="2000" dirty="0" err="1">
                <a:latin typeface="Trebuchet MS" panose="020B0603020202020204" pitchFamily="34" charset="0"/>
              </a:rPr>
              <a:t>έρ</a:t>
            </a:r>
            <a:r>
              <a:rPr lang="en-US" altLang="el-GR" sz="2000" dirty="0">
                <a:latin typeface="Trebuchet MS" panose="020B0603020202020204" pitchFamily="34" charset="0"/>
              </a:rPr>
              <a:t>α έχει χωρητικότητα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C</a:t>
            </a:r>
            <a:r>
              <a:rPr lang="en-US" altLang="el-GR" sz="2000" baseline="-25000" dirty="0" smtClean="0">
                <a:latin typeface="Trebuchet MS" panose="020B0603020202020204" pitchFamily="34" charset="0"/>
              </a:rPr>
              <a:t>0</a:t>
            </a:r>
            <a:r>
              <a:rPr lang="el-GR" altLang="el-GR" sz="2000" baseline="-25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=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1μF </a:t>
            </a:r>
            <a:r>
              <a:rPr lang="en-US" altLang="el-GR" sz="2000" dirty="0">
                <a:latin typeface="Trebuchet MS" panose="020B0603020202020204" pitchFamily="34" charset="0"/>
              </a:rPr>
              <a:t>και φορτίζεται από πηγή τάσης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V</a:t>
            </a:r>
            <a:r>
              <a:rPr lang="en-US" altLang="el-GR" sz="2000" baseline="-25000" dirty="0" smtClean="0">
                <a:latin typeface="Trebuchet MS" panose="020B0603020202020204" pitchFamily="34" charset="0"/>
              </a:rPr>
              <a:t>0</a:t>
            </a:r>
            <a:r>
              <a:rPr lang="el-GR" altLang="el-GR" sz="2000" baseline="-25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=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20V</a:t>
            </a:r>
            <a:r>
              <a:rPr lang="en-US" altLang="el-GR" sz="2000" dirty="0">
                <a:latin typeface="Trebuchet MS" panose="020B0603020202020204" pitchFamily="34" charset="0"/>
              </a:rPr>
              <a:t>. </a:t>
            </a:r>
            <a:r>
              <a:rPr lang="el-GR" altLang="el-GR" sz="2000" dirty="0">
                <a:latin typeface="Trebuchet MS" panose="020B0603020202020204" pitchFamily="34" charset="0"/>
              </a:rPr>
              <a:t>Διατηρώντας τη σύνδεση με την πηγή, εισάγουμε ανάμεσα στους οπλισμούς μονωτικό υλικό με διηλεκτρική σταθερή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ε = 4</a:t>
            </a:r>
            <a:r>
              <a:rPr lang="el-GR" altLang="el-GR" sz="2000" dirty="0">
                <a:latin typeface="Trebuchet MS" panose="020B0603020202020204" pitchFamily="34" charset="0"/>
              </a:rPr>
              <a:t>. </a:t>
            </a:r>
            <a:r>
              <a:rPr lang="en-US" altLang="el-GR" sz="2000" dirty="0">
                <a:latin typeface="Trebuchet MS" panose="020B0603020202020204" pitchFamily="34" charset="0"/>
              </a:rPr>
              <a:t>Να β</a:t>
            </a:r>
            <a:r>
              <a:rPr lang="en-US" altLang="el-GR" sz="2000" dirty="0" err="1">
                <a:latin typeface="Trebuchet MS" panose="020B0603020202020204" pitchFamily="34" charset="0"/>
              </a:rPr>
              <a:t>ρείτε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τη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μετ</a:t>
            </a:r>
            <a:r>
              <a:rPr lang="en-US" altLang="el-GR" sz="2000" dirty="0">
                <a:latin typeface="Trebuchet MS" panose="020B0603020202020204" pitchFamily="34" charset="0"/>
              </a:rPr>
              <a:t>αβολή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α. </a:t>
            </a:r>
            <a:r>
              <a:rPr lang="en-US" altLang="el-GR" sz="2000" dirty="0" err="1">
                <a:latin typeface="Trebuchet MS" panose="020B0603020202020204" pitchFamily="34" charset="0"/>
              </a:rPr>
              <a:t>του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φορτίου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του</a:t>
            </a:r>
            <a:r>
              <a:rPr lang="en-US" altLang="el-GR" sz="2000" dirty="0">
                <a:latin typeface="Trebuchet MS" panose="020B0603020202020204" pitchFamily="34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β. </a:t>
            </a:r>
            <a:r>
              <a:rPr lang="en-US" altLang="el-GR" sz="2000" dirty="0" err="1">
                <a:latin typeface="Trebuchet MS" panose="020B0603020202020204" pitchFamily="34" charset="0"/>
              </a:rPr>
              <a:t>της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χωρητικότητάς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του</a:t>
            </a:r>
            <a:r>
              <a:rPr lang="en-US" altLang="el-GR" sz="2000" dirty="0">
                <a:latin typeface="Trebuchet MS" panose="020B0603020202020204" pitchFamily="34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γ. </a:t>
            </a:r>
            <a:r>
              <a:rPr lang="en-US" altLang="el-GR" sz="2000" dirty="0" err="1">
                <a:latin typeface="Trebuchet MS" panose="020B0603020202020204" pitchFamily="34" charset="0"/>
              </a:rPr>
              <a:t>της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τάσης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μετ</a:t>
            </a:r>
            <a:r>
              <a:rPr lang="en-US" altLang="el-GR" sz="2000" dirty="0">
                <a:latin typeface="Trebuchet MS" panose="020B0603020202020204" pitchFamily="34" charset="0"/>
              </a:rPr>
              <a:t>αξύ των οπλισμών του.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δ. </a:t>
            </a:r>
            <a:r>
              <a:rPr lang="en-US" altLang="el-GR" sz="2000" dirty="0" err="1">
                <a:latin typeface="Trebuchet MS" panose="020B0603020202020204" pitchFamily="34" charset="0"/>
              </a:rPr>
              <a:t>της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ηλεκτροστ</a:t>
            </a:r>
            <a:r>
              <a:rPr lang="en-US" altLang="el-GR" sz="2000" dirty="0">
                <a:latin typeface="Trebuchet MS" panose="020B0603020202020204" pitchFamily="34" charset="0"/>
              </a:rPr>
              <a:t>ατικής του ενέργειας.</a:t>
            </a:r>
          </a:p>
        </p:txBody>
      </p:sp>
    </p:spTree>
    <p:extLst>
      <p:ext uri="{BB962C8B-B14F-4D97-AF65-F5344CB8AC3E}">
        <p14:creationId xmlns:p14="http://schemas.microsoft.com/office/powerpoint/2010/main" val="27438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1872" y="2500902"/>
            <a:ext cx="7463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Τους πυκνωτές τούς βρίσκουμε στα ραδιόφωνα, στα τηλέφωνα, στις τηλεοράσεις, στους υπολογιστές, στα φλας των φωτογραφικών μηχανών και γενικά στις ηλεκτρονικές συσκευές. </a:t>
            </a:r>
          </a:p>
        </p:txBody>
      </p:sp>
      <p:sp>
        <p:nvSpPr>
          <p:cNvPr id="7" name="Επεξήγηση με σύννεφο 6"/>
          <p:cNvSpPr/>
          <p:nvPr/>
        </p:nvSpPr>
        <p:spPr>
          <a:xfrm>
            <a:off x="5807968" y="121249"/>
            <a:ext cx="4058266" cy="1376081"/>
          </a:xfrm>
          <a:prstGeom prst="cloudCallout">
            <a:avLst>
              <a:gd name="adj1" fmla="val 44448"/>
              <a:gd name="adj2" fmla="val 544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Πού χρησιμοποιείται ένας πυκνωτής</a:t>
            </a:r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;</a:t>
            </a:r>
            <a:endParaRPr lang="el-GR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85" y="307403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711872" y="4877286"/>
            <a:ext cx="8064500" cy="11390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Είναι οι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ηλεκτρονικοί φρουροί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latin typeface="Comic Sans MS" pitchFamily="66" charset="0"/>
              </a:rPr>
              <a:t>των ολοκληρωμένων ηλεκτρικών κυκλωμάτων.</a:t>
            </a:r>
            <a:endParaRPr lang="el-GR" altLang="el-GR" sz="2400" dirty="0">
              <a:latin typeface="Comic Sans MS" pitchFamily="66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285" y="1391515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48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Επεξήγηση με σύννεφο 4"/>
          <p:cNvSpPr/>
          <p:nvPr/>
        </p:nvSpPr>
        <p:spPr>
          <a:xfrm>
            <a:off x="5990857" y="114871"/>
            <a:ext cx="4332577" cy="1172499"/>
          </a:xfrm>
          <a:prstGeom prst="cloudCallout">
            <a:avLst>
              <a:gd name="adj1" fmla="val 56730"/>
              <a:gd name="adj2" fmla="val 5711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Πώς είναι φτιαγμένος ένας πυκνωτής</a:t>
            </a:r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;</a:t>
            </a:r>
            <a:endParaRPr lang="el-GR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8850" y="1367984"/>
            <a:ext cx="72351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Η τυπική μορφή είναι ο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επίπεδος πυκνωτής.</a:t>
            </a:r>
            <a:r>
              <a:rPr lang="el-GR" sz="2400" b="1" dirty="0">
                <a:latin typeface="Comic Sans MS" panose="030F0702030302020204" pitchFamily="66" charset="0"/>
              </a:rPr>
              <a:t> Αποτελείται από </a:t>
            </a: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δύο</a:t>
            </a:r>
            <a:r>
              <a:rPr lang="el-GR" sz="2400" b="1" dirty="0">
                <a:latin typeface="Comic Sans MS" panose="030F0702030302020204" pitchFamily="66" charset="0"/>
              </a:rPr>
              <a:t> λεπτά </a:t>
            </a: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επίπεδα</a:t>
            </a:r>
            <a:r>
              <a:rPr lang="el-GR" sz="2400" b="1" dirty="0"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μεταλλικά φύλλα </a:t>
            </a:r>
            <a:r>
              <a:rPr lang="el-GR" sz="2400" b="1" dirty="0">
                <a:latin typeface="Comic Sans MS" panose="030F0702030302020204" pitchFamily="66" charset="0"/>
              </a:rPr>
              <a:t>που ονομάζονται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οπλισμοί</a:t>
            </a:r>
            <a:r>
              <a:rPr lang="el-GR" sz="2400" b="1" dirty="0">
                <a:latin typeface="Comic Sans MS" panose="030F0702030302020204" pitchFamily="66" charset="0"/>
              </a:rPr>
              <a:t> του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πυκνωτή.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Ανάμεσά τους υπάρχει κενό ή αέρας ή κάποιο άλλο 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μονωτικό υλικό </a:t>
            </a:r>
            <a:r>
              <a:rPr lang="el-GR" sz="2400" b="1" dirty="0">
                <a:latin typeface="Comic Sans MS" panose="030F0702030302020204" pitchFamily="66" charset="0"/>
              </a:rPr>
              <a:t>που ονομάζεται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διηλεκτρικό.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6" y="1863696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Ομάδα 34"/>
          <p:cNvGrpSpPr/>
          <p:nvPr/>
        </p:nvGrpSpPr>
        <p:grpSpPr>
          <a:xfrm>
            <a:off x="4712990" y="4221088"/>
            <a:ext cx="3113594" cy="2117226"/>
            <a:chOff x="3188990" y="3989102"/>
            <a:chExt cx="3113594" cy="2117226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 rot="16200000">
              <a:off x="3103046" y="4639499"/>
              <a:ext cx="1468569" cy="167775"/>
            </a:xfrm>
            <a:prstGeom prst="rect">
              <a:avLst/>
            </a:prstGeom>
            <a:solidFill>
              <a:srgbClr val="FF6600"/>
            </a:solidFill>
            <a:ln w="28575" algn="ctr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 rot="16200000">
              <a:off x="4722271" y="4657736"/>
              <a:ext cx="1468569" cy="167775"/>
            </a:xfrm>
            <a:prstGeom prst="rect">
              <a:avLst/>
            </a:prstGeom>
            <a:solidFill>
              <a:srgbClr val="FF6600"/>
            </a:solidFill>
            <a:ln w="28575" algn="ctr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rot="16200000">
              <a:off x="5933219" y="4370338"/>
              <a:ext cx="0" cy="73873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rot="16200000">
              <a:off x="3458211" y="4488720"/>
              <a:ext cx="0" cy="53844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31" name="Ομάδα 30"/>
            <p:cNvGrpSpPr/>
            <p:nvPr/>
          </p:nvGrpSpPr>
          <p:grpSpPr>
            <a:xfrm>
              <a:off x="3837330" y="5554383"/>
              <a:ext cx="1619225" cy="551945"/>
              <a:chOff x="3837330" y="5554383"/>
              <a:chExt cx="1619225" cy="551945"/>
            </a:xfrm>
          </p:grpSpPr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4175920" y="5736996"/>
                <a:ext cx="125798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dirty="0">
                    <a:latin typeface="Comic Sans MS" pitchFamily="66" charset="0"/>
                  </a:rPr>
                  <a:t>Οπλισμοί</a:t>
                </a:r>
                <a:endParaRPr lang="en-AU" altLang="el-GR" dirty="0">
                  <a:latin typeface="Comic Sans MS" pitchFamily="66" charset="0"/>
                </a:endParaRPr>
              </a:p>
            </p:txBody>
          </p:sp>
          <p:cxnSp>
            <p:nvCxnSpPr>
              <p:cNvPr id="22" name="Ευθύγραμμο βέλος σύνδεσης 21"/>
              <p:cNvCxnSpPr/>
              <p:nvPr/>
            </p:nvCxnSpPr>
            <p:spPr>
              <a:xfrm flipH="1" flipV="1">
                <a:off x="3837330" y="5554383"/>
                <a:ext cx="746552" cy="25088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Ευθύγραμμο βέλος σύνδεσης 23"/>
              <p:cNvCxnSpPr/>
              <p:nvPr/>
            </p:nvCxnSpPr>
            <p:spPr>
              <a:xfrm flipV="1">
                <a:off x="4848152" y="5554383"/>
                <a:ext cx="608403" cy="29011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Ομάδα 35"/>
          <p:cNvGrpSpPr/>
          <p:nvPr/>
        </p:nvGrpSpPr>
        <p:grpSpPr>
          <a:xfrm>
            <a:off x="5452895" y="4270041"/>
            <a:ext cx="1447800" cy="1427295"/>
            <a:chOff x="3928895" y="4038054"/>
            <a:chExt cx="1447800" cy="1427295"/>
          </a:xfrm>
        </p:grpSpPr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 rot="16200000">
              <a:off x="3939148" y="4108564"/>
              <a:ext cx="1427295" cy="1286276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928895" y="4395800"/>
              <a:ext cx="14478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b="1" dirty="0">
                  <a:solidFill>
                    <a:srgbClr val="FFFF66"/>
                  </a:solidFill>
                  <a:latin typeface="Comic Sans MS" pitchFamily="66" charset="0"/>
                </a:rPr>
                <a:t>Διηλεκτρικό υλικό</a:t>
              </a:r>
              <a:endParaRPr lang="en-AU" altLang="el-GR" b="1" dirty="0">
                <a:solidFill>
                  <a:srgbClr val="FFFF66"/>
                </a:solidFill>
                <a:latin typeface="Comic Sans MS" pitchFamily="66" charset="0"/>
              </a:endParaRPr>
            </a:p>
          </p:txBody>
        </p:sp>
      </p:grp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708" y="1060045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0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>
                <a:latin typeface="+mn-lt"/>
              </a:rPr>
              <a:t>Μερκ</a:t>
            </a:r>
            <a:r>
              <a:rPr lang="el-GR" altLang="el-GR" sz="1200" dirty="0">
                <a:latin typeface="+mn-lt"/>
              </a:rPr>
              <a:t>. Παναγιωτόπουλος-Φυσικός            </a:t>
            </a:r>
            <a:r>
              <a:rPr lang="el-GR" altLang="el-GR" sz="1200" dirty="0" err="1">
                <a:latin typeface="+mn-lt"/>
              </a:rPr>
              <a:t>www.merkopanas.blogspot.gr</a:t>
            </a:r>
            <a:endParaRPr lang="el-GR" altLang="el-GR" sz="1200" dirty="0">
              <a:latin typeface="+mn-lt"/>
            </a:endParaRPr>
          </a:p>
        </p:txBody>
      </p:sp>
      <p:sp>
        <p:nvSpPr>
          <p:cNvPr id="921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8A95F9-88C3-43BB-8C31-59B358585F63}" type="slidenum">
              <a:rPr lang="el-GR" altLang="el-GR" sz="1200">
                <a:latin typeface="+mn-lt"/>
              </a:rPr>
              <a:pPr eaLnBrk="1" hangingPunct="1"/>
              <a:t>5</a:t>
            </a:fld>
            <a:endParaRPr lang="el-GR" altLang="el-GR" sz="1200" dirty="0">
              <a:latin typeface="+mn-lt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892191" y="476673"/>
            <a:ext cx="6337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Συμβολισμός επίπεδου πυκνωτή</a:t>
            </a:r>
          </a:p>
        </p:txBody>
      </p: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2064308" y="2074783"/>
            <a:ext cx="1655763" cy="792162"/>
            <a:chOff x="2200" y="2886"/>
            <a:chExt cx="1043" cy="499"/>
          </a:xfrm>
        </p:grpSpPr>
        <p:sp>
          <p:nvSpPr>
            <p:cNvPr id="9238" name="Line 7"/>
            <p:cNvSpPr>
              <a:spLocks noChangeShapeType="1"/>
            </p:cNvSpPr>
            <p:nvPr/>
          </p:nvSpPr>
          <p:spPr bwMode="auto">
            <a:xfrm>
              <a:off x="2608" y="2886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39" name="Line 8"/>
            <p:cNvSpPr>
              <a:spLocks noChangeShapeType="1"/>
            </p:cNvSpPr>
            <p:nvPr/>
          </p:nvSpPr>
          <p:spPr bwMode="auto">
            <a:xfrm>
              <a:off x="2880" y="2886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40" name="Line 9"/>
            <p:cNvSpPr>
              <a:spLocks noChangeShapeType="1"/>
            </p:cNvSpPr>
            <p:nvPr/>
          </p:nvSpPr>
          <p:spPr bwMode="auto">
            <a:xfrm>
              <a:off x="2880" y="311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41" name="Line 10"/>
            <p:cNvSpPr>
              <a:spLocks noChangeShapeType="1"/>
            </p:cNvSpPr>
            <p:nvPr/>
          </p:nvSpPr>
          <p:spPr bwMode="auto">
            <a:xfrm flipH="1">
              <a:off x="2200" y="3113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" name="Ομάδα 3"/>
          <p:cNvGrpSpPr/>
          <p:nvPr/>
        </p:nvGrpSpPr>
        <p:grpSpPr>
          <a:xfrm>
            <a:off x="5157430" y="1338760"/>
            <a:ext cx="1382021" cy="2477791"/>
            <a:chOff x="3239854" y="2709865"/>
            <a:chExt cx="1382021" cy="2477791"/>
          </a:xfrm>
        </p:grpSpPr>
        <p:grpSp>
          <p:nvGrpSpPr>
            <p:cNvPr id="26" name="Group 32"/>
            <p:cNvGrpSpPr>
              <a:grpSpLocks/>
            </p:cNvGrpSpPr>
            <p:nvPr/>
          </p:nvGrpSpPr>
          <p:grpSpPr bwMode="auto">
            <a:xfrm rot="-5400000">
              <a:off x="2700104" y="3249616"/>
              <a:ext cx="2376487" cy="1296987"/>
              <a:chOff x="3379" y="1752"/>
              <a:chExt cx="1497" cy="817"/>
            </a:xfrm>
          </p:grpSpPr>
          <p:grpSp>
            <p:nvGrpSpPr>
              <p:cNvPr id="27" name="Group 19"/>
              <p:cNvGrpSpPr>
                <a:grpSpLocks/>
              </p:cNvGrpSpPr>
              <p:nvPr/>
            </p:nvGrpSpPr>
            <p:grpSpPr bwMode="auto">
              <a:xfrm>
                <a:off x="3379" y="1752"/>
                <a:ext cx="1497" cy="227"/>
                <a:chOff x="3379" y="1752"/>
                <a:chExt cx="1497" cy="227"/>
              </a:xfrm>
            </p:grpSpPr>
            <p:sp>
              <p:nvSpPr>
                <p:cNvPr id="39" name="AutoShape 15"/>
                <p:cNvSpPr>
                  <a:spLocks noChangeArrowheads="1"/>
                </p:cNvSpPr>
                <p:nvPr/>
              </p:nvSpPr>
              <p:spPr bwMode="auto">
                <a:xfrm>
                  <a:off x="3379" y="1797"/>
                  <a:ext cx="1451" cy="18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altLang="el-GR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379" y="1752"/>
                  <a:ext cx="149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en-US" altLang="el-GR" sz="2400" b="1" kern="0" baseline="-25000" dirty="0">
                      <a:solidFill>
                        <a:srgbClr val="FF0000"/>
                      </a:solidFill>
                      <a:latin typeface="Comic Sans MS" pitchFamily="66" charset="0"/>
                    </a:rPr>
                    <a:t>+   +   +   +   +   +</a:t>
                  </a:r>
                  <a:endParaRPr lang="el-GR" altLang="el-GR" sz="2400" b="1" kern="0" baseline="-25000" dirty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37" name="AutoShape 16"/>
              <p:cNvSpPr>
                <a:spLocks noChangeArrowheads="1"/>
              </p:cNvSpPr>
              <p:nvPr/>
            </p:nvSpPr>
            <p:spPr bwMode="auto">
              <a:xfrm>
                <a:off x="3379" y="2387"/>
                <a:ext cx="1451" cy="182"/>
              </a:xfrm>
              <a:prstGeom prst="cube">
                <a:avLst>
                  <a:gd name="adj" fmla="val 25000"/>
                </a:avLst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 altLang="el-GR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31"/>
              <p:cNvGrpSpPr>
                <a:grpSpLocks/>
              </p:cNvGrpSpPr>
              <p:nvPr/>
            </p:nvGrpSpPr>
            <p:grpSpPr bwMode="auto">
              <a:xfrm>
                <a:off x="3379" y="1979"/>
                <a:ext cx="1406" cy="453"/>
                <a:chOff x="3379" y="1979"/>
                <a:chExt cx="1406" cy="453"/>
              </a:xfrm>
            </p:grpSpPr>
            <p:sp>
              <p:nvSpPr>
                <p:cNvPr id="30" name="AutoShape 22"/>
                <p:cNvSpPr>
                  <a:spLocks noChangeArrowheads="1"/>
                </p:cNvSpPr>
                <p:nvPr/>
              </p:nvSpPr>
              <p:spPr bwMode="auto">
                <a:xfrm>
                  <a:off x="3379" y="1979"/>
                  <a:ext cx="45" cy="453"/>
                </a:xfrm>
                <a:prstGeom prst="downArrow">
                  <a:avLst>
                    <a:gd name="adj1" fmla="val 50000"/>
                    <a:gd name="adj2" fmla="val 251667"/>
                  </a:avLst>
                </a:prstGeom>
                <a:solidFill>
                  <a:srgbClr val="666633"/>
                </a:solidFill>
                <a:ln w="9525">
                  <a:solidFill>
                    <a:srgbClr val="6666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altLang="el-GR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AutoShape 23"/>
                <p:cNvSpPr>
                  <a:spLocks noChangeArrowheads="1"/>
                </p:cNvSpPr>
                <p:nvPr/>
              </p:nvSpPr>
              <p:spPr bwMode="auto">
                <a:xfrm>
                  <a:off x="4059" y="1979"/>
                  <a:ext cx="45" cy="453"/>
                </a:xfrm>
                <a:prstGeom prst="downArrow">
                  <a:avLst>
                    <a:gd name="adj1" fmla="val 50000"/>
                    <a:gd name="adj2" fmla="val 251667"/>
                  </a:avLst>
                </a:prstGeom>
                <a:solidFill>
                  <a:srgbClr val="666633"/>
                </a:solidFill>
                <a:ln w="9525">
                  <a:solidFill>
                    <a:srgbClr val="6666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altLang="el-GR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AutoShape 25"/>
                <p:cNvSpPr>
                  <a:spLocks noChangeArrowheads="1"/>
                </p:cNvSpPr>
                <p:nvPr/>
              </p:nvSpPr>
              <p:spPr bwMode="auto">
                <a:xfrm>
                  <a:off x="4286" y="1979"/>
                  <a:ext cx="45" cy="453"/>
                </a:xfrm>
                <a:prstGeom prst="downArrow">
                  <a:avLst>
                    <a:gd name="adj1" fmla="val 50000"/>
                    <a:gd name="adj2" fmla="val 251667"/>
                  </a:avLst>
                </a:prstGeom>
                <a:solidFill>
                  <a:srgbClr val="666633"/>
                </a:solidFill>
                <a:ln w="9525">
                  <a:solidFill>
                    <a:srgbClr val="6666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altLang="el-GR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AutoShape 26"/>
                <p:cNvSpPr>
                  <a:spLocks noChangeArrowheads="1"/>
                </p:cNvSpPr>
                <p:nvPr/>
              </p:nvSpPr>
              <p:spPr bwMode="auto">
                <a:xfrm>
                  <a:off x="4513" y="1979"/>
                  <a:ext cx="45" cy="453"/>
                </a:xfrm>
                <a:prstGeom prst="downArrow">
                  <a:avLst>
                    <a:gd name="adj1" fmla="val 50000"/>
                    <a:gd name="adj2" fmla="val 251667"/>
                  </a:avLst>
                </a:prstGeom>
                <a:solidFill>
                  <a:srgbClr val="666633"/>
                </a:solidFill>
                <a:ln w="9525">
                  <a:solidFill>
                    <a:srgbClr val="6666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altLang="el-GR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AutoShape 27"/>
                <p:cNvSpPr>
                  <a:spLocks noChangeArrowheads="1"/>
                </p:cNvSpPr>
                <p:nvPr/>
              </p:nvSpPr>
              <p:spPr bwMode="auto">
                <a:xfrm>
                  <a:off x="4740" y="1979"/>
                  <a:ext cx="45" cy="453"/>
                </a:xfrm>
                <a:prstGeom prst="downArrow">
                  <a:avLst>
                    <a:gd name="adj1" fmla="val 50000"/>
                    <a:gd name="adj2" fmla="val 251667"/>
                  </a:avLst>
                </a:prstGeom>
                <a:solidFill>
                  <a:srgbClr val="666633"/>
                </a:solidFill>
                <a:ln w="9525">
                  <a:solidFill>
                    <a:srgbClr val="6666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altLang="el-GR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AutoShape 28"/>
                <p:cNvSpPr>
                  <a:spLocks noChangeArrowheads="1"/>
                </p:cNvSpPr>
                <p:nvPr/>
              </p:nvSpPr>
              <p:spPr bwMode="auto">
                <a:xfrm>
                  <a:off x="3606" y="1979"/>
                  <a:ext cx="45" cy="453"/>
                </a:xfrm>
                <a:prstGeom prst="downArrow">
                  <a:avLst>
                    <a:gd name="adj1" fmla="val 50000"/>
                    <a:gd name="adj2" fmla="val 251667"/>
                  </a:avLst>
                </a:prstGeom>
                <a:solidFill>
                  <a:srgbClr val="666633"/>
                </a:solidFill>
                <a:ln w="9525">
                  <a:solidFill>
                    <a:srgbClr val="6666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altLang="el-GR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AutoShape 30"/>
                <p:cNvSpPr>
                  <a:spLocks noChangeArrowheads="1"/>
                </p:cNvSpPr>
                <p:nvPr/>
              </p:nvSpPr>
              <p:spPr bwMode="auto">
                <a:xfrm>
                  <a:off x="3833" y="1979"/>
                  <a:ext cx="45" cy="453"/>
                </a:xfrm>
                <a:prstGeom prst="downArrow">
                  <a:avLst>
                    <a:gd name="adj1" fmla="val 50000"/>
                    <a:gd name="adj2" fmla="val 251667"/>
                  </a:avLst>
                </a:prstGeom>
                <a:solidFill>
                  <a:srgbClr val="666633"/>
                </a:solidFill>
                <a:ln w="9525">
                  <a:solidFill>
                    <a:srgbClr val="6666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altLang="el-GR" ker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3" name="Ομάδα 2"/>
            <p:cNvGrpSpPr/>
            <p:nvPr/>
          </p:nvGrpSpPr>
          <p:grpSpPr>
            <a:xfrm>
              <a:off x="4247455" y="2709865"/>
              <a:ext cx="374420" cy="2477791"/>
              <a:chOff x="4247455" y="2709865"/>
              <a:chExt cx="374420" cy="2477791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4247916" y="2709865"/>
                <a:ext cx="359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247455" y="3472956"/>
                <a:ext cx="359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256300" y="3872031"/>
                <a:ext cx="359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256300" y="4296811"/>
                <a:ext cx="359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256300" y="4725991"/>
                <a:ext cx="359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262183" y="3095402"/>
                <a:ext cx="359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3425592" y="3893710"/>
            <a:ext cx="6227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Ο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επίπεδος πυκνωτής </a:t>
            </a:r>
            <a:r>
              <a:rPr lang="el-GR" sz="2400" b="1" dirty="0">
                <a:latin typeface="Comic Sans MS" panose="030F0702030302020204" pitchFamily="66" charset="0"/>
              </a:rPr>
              <a:t>είναι εκείνη η διάταξη με την οποία μπορούμε να δημιουργήσουμε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ομογενές ηλεκτρικό πεδίο</a:t>
            </a:r>
            <a:r>
              <a:rPr lang="el-GR" sz="2400" b="1" dirty="0">
                <a:latin typeface="Comic Sans MS" panose="030F0702030302020204" pitchFamily="66" charset="0"/>
              </a:rPr>
              <a:t>, φορτίζοντας κατάλληλα τους οπλισμούς. 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496" y="454922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Ομάδα 37"/>
          <p:cNvGrpSpPr/>
          <p:nvPr/>
        </p:nvGrpSpPr>
        <p:grpSpPr>
          <a:xfrm rot="5400000">
            <a:off x="8574285" y="1313026"/>
            <a:ext cx="1382021" cy="2477791"/>
            <a:chOff x="3239854" y="2709865"/>
            <a:chExt cx="1382021" cy="2477791"/>
          </a:xfrm>
        </p:grpSpPr>
        <p:grpSp>
          <p:nvGrpSpPr>
            <p:cNvPr id="41" name="Group 32"/>
            <p:cNvGrpSpPr>
              <a:grpSpLocks/>
            </p:cNvGrpSpPr>
            <p:nvPr/>
          </p:nvGrpSpPr>
          <p:grpSpPr bwMode="auto">
            <a:xfrm rot="-5400000">
              <a:off x="2700104" y="3249616"/>
              <a:ext cx="2376487" cy="1296987"/>
              <a:chOff x="3379" y="1752"/>
              <a:chExt cx="1497" cy="817"/>
            </a:xfrm>
          </p:grpSpPr>
          <p:grpSp>
            <p:nvGrpSpPr>
              <p:cNvPr id="56" name="Group 19"/>
              <p:cNvGrpSpPr>
                <a:grpSpLocks/>
              </p:cNvGrpSpPr>
              <p:nvPr/>
            </p:nvGrpSpPr>
            <p:grpSpPr bwMode="auto">
              <a:xfrm>
                <a:off x="3379" y="1752"/>
                <a:ext cx="1497" cy="227"/>
                <a:chOff x="3379" y="1752"/>
                <a:chExt cx="1497" cy="227"/>
              </a:xfrm>
            </p:grpSpPr>
            <p:sp>
              <p:nvSpPr>
                <p:cNvPr id="66" name="AutoShape 15"/>
                <p:cNvSpPr>
                  <a:spLocks noChangeArrowheads="1"/>
                </p:cNvSpPr>
                <p:nvPr/>
              </p:nvSpPr>
              <p:spPr bwMode="auto">
                <a:xfrm>
                  <a:off x="3379" y="1797"/>
                  <a:ext cx="1451" cy="18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altLang="el-GR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379" y="1752"/>
                  <a:ext cx="149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en-US" altLang="el-GR" sz="2400" b="1" kern="0" baseline="-25000" dirty="0">
                      <a:solidFill>
                        <a:srgbClr val="FF0000"/>
                      </a:solidFill>
                      <a:latin typeface="Comic Sans MS" pitchFamily="66" charset="0"/>
                    </a:rPr>
                    <a:t>+   +   +   +   +   +</a:t>
                  </a:r>
                  <a:endParaRPr lang="el-GR" altLang="el-GR" sz="2400" b="1" kern="0" baseline="-25000" dirty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57" name="AutoShape 16"/>
              <p:cNvSpPr>
                <a:spLocks noChangeArrowheads="1"/>
              </p:cNvSpPr>
              <p:nvPr/>
            </p:nvSpPr>
            <p:spPr bwMode="auto">
              <a:xfrm>
                <a:off x="3379" y="2387"/>
                <a:ext cx="1451" cy="182"/>
              </a:xfrm>
              <a:prstGeom prst="cube">
                <a:avLst>
                  <a:gd name="adj" fmla="val 25000"/>
                </a:avLst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 altLang="el-GR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8" name="Group 31"/>
              <p:cNvGrpSpPr>
                <a:grpSpLocks/>
              </p:cNvGrpSpPr>
              <p:nvPr/>
            </p:nvGrpSpPr>
            <p:grpSpPr bwMode="auto">
              <a:xfrm>
                <a:off x="3379" y="1979"/>
                <a:ext cx="1406" cy="453"/>
                <a:chOff x="3379" y="1979"/>
                <a:chExt cx="1406" cy="453"/>
              </a:xfrm>
            </p:grpSpPr>
            <p:sp>
              <p:nvSpPr>
                <p:cNvPr id="59" name="AutoShape 22"/>
                <p:cNvSpPr>
                  <a:spLocks noChangeArrowheads="1"/>
                </p:cNvSpPr>
                <p:nvPr/>
              </p:nvSpPr>
              <p:spPr bwMode="auto">
                <a:xfrm>
                  <a:off x="3379" y="1979"/>
                  <a:ext cx="45" cy="453"/>
                </a:xfrm>
                <a:prstGeom prst="downArrow">
                  <a:avLst>
                    <a:gd name="adj1" fmla="val 50000"/>
                    <a:gd name="adj2" fmla="val 251667"/>
                  </a:avLst>
                </a:prstGeom>
                <a:solidFill>
                  <a:srgbClr val="666633"/>
                </a:solidFill>
                <a:ln w="9525">
                  <a:solidFill>
                    <a:srgbClr val="6666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altLang="el-GR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AutoShape 23"/>
                <p:cNvSpPr>
                  <a:spLocks noChangeArrowheads="1"/>
                </p:cNvSpPr>
                <p:nvPr/>
              </p:nvSpPr>
              <p:spPr bwMode="auto">
                <a:xfrm>
                  <a:off x="4059" y="1979"/>
                  <a:ext cx="45" cy="453"/>
                </a:xfrm>
                <a:prstGeom prst="downArrow">
                  <a:avLst>
                    <a:gd name="adj1" fmla="val 50000"/>
                    <a:gd name="adj2" fmla="val 251667"/>
                  </a:avLst>
                </a:prstGeom>
                <a:solidFill>
                  <a:srgbClr val="666633"/>
                </a:solidFill>
                <a:ln w="9525">
                  <a:solidFill>
                    <a:srgbClr val="6666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altLang="el-GR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AutoShape 25"/>
                <p:cNvSpPr>
                  <a:spLocks noChangeArrowheads="1"/>
                </p:cNvSpPr>
                <p:nvPr/>
              </p:nvSpPr>
              <p:spPr bwMode="auto">
                <a:xfrm>
                  <a:off x="4286" y="1979"/>
                  <a:ext cx="45" cy="453"/>
                </a:xfrm>
                <a:prstGeom prst="downArrow">
                  <a:avLst>
                    <a:gd name="adj1" fmla="val 50000"/>
                    <a:gd name="adj2" fmla="val 251667"/>
                  </a:avLst>
                </a:prstGeom>
                <a:solidFill>
                  <a:srgbClr val="666633"/>
                </a:solidFill>
                <a:ln w="9525">
                  <a:solidFill>
                    <a:srgbClr val="6666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altLang="el-GR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AutoShape 26"/>
                <p:cNvSpPr>
                  <a:spLocks noChangeArrowheads="1"/>
                </p:cNvSpPr>
                <p:nvPr/>
              </p:nvSpPr>
              <p:spPr bwMode="auto">
                <a:xfrm>
                  <a:off x="4513" y="1979"/>
                  <a:ext cx="45" cy="453"/>
                </a:xfrm>
                <a:prstGeom prst="downArrow">
                  <a:avLst>
                    <a:gd name="adj1" fmla="val 50000"/>
                    <a:gd name="adj2" fmla="val 251667"/>
                  </a:avLst>
                </a:prstGeom>
                <a:solidFill>
                  <a:srgbClr val="666633"/>
                </a:solidFill>
                <a:ln w="9525">
                  <a:solidFill>
                    <a:srgbClr val="6666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altLang="el-GR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AutoShape 27"/>
                <p:cNvSpPr>
                  <a:spLocks noChangeArrowheads="1"/>
                </p:cNvSpPr>
                <p:nvPr/>
              </p:nvSpPr>
              <p:spPr bwMode="auto">
                <a:xfrm>
                  <a:off x="4740" y="1979"/>
                  <a:ext cx="45" cy="453"/>
                </a:xfrm>
                <a:prstGeom prst="downArrow">
                  <a:avLst>
                    <a:gd name="adj1" fmla="val 50000"/>
                    <a:gd name="adj2" fmla="val 251667"/>
                  </a:avLst>
                </a:prstGeom>
                <a:solidFill>
                  <a:srgbClr val="666633"/>
                </a:solidFill>
                <a:ln w="9525">
                  <a:solidFill>
                    <a:srgbClr val="6666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altLang="el-GR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AutoShape 28"/>
                <p:cNvSpPr>
                  <a:spLocks noChangeArrowheads="1"/>
                </p:cNvSpPr>
                <p:nvPr/>
              </p:nvSpPr>
              <p:spPr bwMode="auto">
                <a:xfrm>
                  <a:off x="3606" y="1979"/>
                  <a:ext cx="45" cy="453"/>
                </a:xfrm>
                <a:prstGeom prst="downArrow">
                  <a:avLst>
                    <a:gd name="adj1" fmla="val 50000"/>
                    <a:gd name="adj2" fmla="val 251667"/>
                  </a:avLst>
                </a:prstGeom>
                <a:solidFill>
                  <a:srgbClr val="666633"/>
                </a:solidFill>
                <a:ln w="9525">
                  <a:solidFill>
                    <a:srgbClr val="6666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altLang="el-GR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AutoShape 30"/>
                <p:cNvSpPr>
                  <a:spLocks noChangeArrowheads="1"/>
                </p:cNvSpPr>
                <p:nvPr/>
              </p:nvSpPr>
              <p:spPr bwMode="auto">
                <a:xfrm>
                  <a:off x="3833" y="1979"/>
                  <a:ext cx="45" cy="453"/>
                </a:xfrm>
                <a:prstGeom prst="downArrow">
                  <a:avLst>
                    <a:gd name="adj1" fmla="val 50000"/>
                    <a:gd name="adj2" fmla="val 251667"/>
                  </a:avLst>
                </a:prstGeom>
                <a:solidFill>
                  <a:srgbClr val="666633"/>
                </a:solidFill>
                <a:ln w="9525">
                  <a:solidFill>
                    <a:srgbClr val="6666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altLang="el-GR" ker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2" name="Ομάδα 41"/>
            <p:cNvGrpSpPr/>
            <p:nvPr/>
          </p:nvGrpSpPr>
          <p:grpSpPr>
            <a:xfrm>
              <a:off x="4247455" y="2709865"/>
              <a:ext cx="374420" cy="2477791"/>
              <a:chOff x="4247455" y="2709865"/>
              <a:chExt cx="374420" cy="2477791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4247916" y="2709865"/>
                <a:ext cx="359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247455" y="3472956"/>
                <a:ext cx="359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256300" y="3872031"/>
                <a:ext cx="359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256300" y="4296811"/>
                <a:ext cx="359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256300" y="4725991"/>
                <a:ext cx="359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262183" y="3095402"/>
                <a:ext cx="359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265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7648" y="2271819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Χωρητικότητα πυκνωτή</a:t>
            </a:r>
          </a:p>
        </p:txBody>
      </p:sp>
    </p:spTree>
    <p:extLst>
      <p:ext uri="{BB962C8B-B14F-4D97-AF65-F5344CB8AC3E}">
        <p14:creationId xmlns:p14="http://schemas.microsoft.com/office/powerpoint/2010/main" val="304703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80" y="917868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96802" y="421579"/>
            <a:ext cx="6963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Εφαρμόζοντας διαφορά δυναμικού (τάση) </a:t>
            </a:r>
            <a:r>
              <a:rPr lang="en-US" sz="2000" b="1" i="1" dirty="0">
                <a:latin typeface="Comic Sans MS" panose="030F0702030302020204" pitchFamily="66" charset="0"/>
              </a:rPr>
              <a:t>V </a:t>
            </a:r>
            <a:r>
              <a:rPr lang="el-GR" sz="2000" b="1" dirty="0">
                <a:latin typeface="Comic Sans MS" panose="030F0702030302020204" pitchFamily="66" charset="0"/>
              </a:rPr>
              <a:t>ανάμεσα στους οπλισμούς ενός πυκνωτή, </a:t>
            </a:r>
            <a:r>
              <a:rPr lang="el-GR" sz="2000" b="1" dirty="0" smtClean="0">
                <a:latin typeface="Comic Sans MS" panose="030F0702030302020204" pitchFamily="66" charset="0"/>
              </a:rPr>
              <a:t>αυτός φορτίζεται </a:t>
            </a:r>
            <a:r>
              <a:rPr lang="el-GR" sz="2000" b="1" dirty="0">
                <a:latin typeface="Comic Sans MS" panose="030F0702030302020204" pitchFamily="66" charset="0"/>
              </a:rPr>
              <a:t>με φορτίο </a:t>
            </a:r>
            <a:r>
              <a:rPr lang="en-US" sz="2000" b="1" i="1" dirty="0" smtClean="0">
                <a:latin typeface="Comic Sans MS" panose="030F0702030302020204" pitchFamily="66" charset="0"/>
              </a:rPr>
              <a:t>Q</a:t>
            </a:r>
            <a:r>
              <a:rPr lang="en-US" sz="2000" b="1" dirty="0" smtClean="0">
                <a:latin typeface="Comic Sans MS" panose="030F0702030302020204" pitchFamily="66" charset="0"/>
              </a:rPr>
              <a:t>.</a:t>
            </a:r>
            <a:r>
              <a:rPr lang="el-GR" sz="2000" b="1" dirty="0" smtClean="0">
                <a:latin typeface="Comic Sans MS" panose="030F0702030302020204" pitchFamily="66" charset="0"/>
              </a:rPr>
              <a:t> Διπλασιάζοντας </a:t>
            </a:r>
            <a:r>
              <a:rPr lang="el-GR" sz="2000" b="1" dirty="0">
                <a:latin typeface="Comic Sans MS" panose="030F0702030302020204" pitchFamily="66" charset="0"/>
              </a:rPr>
              <a:t>ή τριπλασιάζοντας την τάση, διπλασιάζεται ή τριπλασιάζεται αντίστοιχα το φορτίο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του.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52030" y="2494205"/>
                <a:ext cx="498557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𝑸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𝑽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𝑸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𝑽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𝑸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𝑽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…=</m:t>
                      </m:r>
                      <m:r>
                        <a:rPr lang="el-GR" sz="24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𝛔𝛕𝛂𝛉</m:t>
                      </m:r>
                      <m:r>
                        <a:rPr lang="el-GR" sz="24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030" y="2494205"/>
                <a:ext cx="4985570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80160" y="3343595"/>
            <a:ext cx="781811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Χωρητικότητα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C)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latin typeface="Comic Sans MS" pitchFamily="66" charset="0"/>
              </a:rPr>
              <a:t>ενός πυκνωτή ονομάζεται το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μονόμετρο μέγεθος </a:t>
            </a:r>
            <a:r>
              <a:rPr lang="el-GR" altLang="el-GR" sz="2400" b="1" dirty="0">
                <a:latin typeface="Comic Sans MS" pitchFamily="66" charset="0"/>
              </a:rPr>
              <a:t>που ισούται με το σταθερό πηλίκο του φορτίου (</a:t>
            </a:r>
            <a:r>
              <a:rPr lang="en-US" altLang="el-GR" sz="2400" b="1" i="1" dirty="0">
                <a:latin typeface="Comic Sans MS" pitchFamily="66" charset="0"/>
              </a:rPr>
              <a:t>Q</a:t>
            </a:r>
            <a:r>
              <a:rPr lang="en-US" altLang="el-GR" sz="2400" b="1" dirty="0">
                <a:latin typeface="Comic Sans MS" pitchFamily="66" charset="0"/>
              </a:rPr>
              <a:t>) </a:t>
            </a:r>
            <a:r>
              <a:rPr lang="el-GR" altLang="el-GR" sz="2400" b="1" dirty="0">
                <a:latin typeface="Comic Sans MS" pitchFamily="66" charset="0"/>
              </a:rPr>
              <a:t>προς την τάση (</a:t>
            </a:r>
            <a:r>
              <a:rPr lang="en-US" altLang="el-GR" sz="2400" b="1" i="1" dirty="0">
                <a:latin typeface="Comic Sans MS" pitchFamily="66" charset="0"/>
              </a:rPr>
              <a:t>V</a:t>
            </a:r>
            <a:r>
              <a:rPr lang="en-US" altLang="el-GR" sz="2400" b="1" dirty="0">
                <a:latin typeface="Comic Sans MS" pitchFamily="66" charset="0"/>
              </a:rPr>
              <a:t>) </a:t>
            </a:r>
            <a:r>
              <a:rPr lang="el-GR" altLang="el-GR" sz="2400" b="1" dirty="0">
                <a:latin typeface="Comic Sans MS" pitchFamily="66" charset="0"/>
              </a:rPr>
              <a:t>του πυκνωτή.</a:t>
            </a:r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955655"/>
              </p:ext>
            </p:extLst>
          </p:nvPr>
        </p:nvGraphicFramePr>
        <p:xfrm>
          <a:off x="9426664" y="3764543"/>
          <a:ext cx="1152128" cy="964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Εξίσωση" r:id="rId5" imgW="514485" imgH="352335" progId="Equation.3">
                  <p:embed/>
                </p:oleObj>
              </mc:Choice>
              <mc:Fallback>
                <p:oleObj name="Εξίσωση" r:id="rId5" imgW="514485" imgH="352335" progId="Equation.3">
                  <p:embed/>
                  <p:pic>
                    <p:nvPicPr>
                      <p:cNvPr id="9" name="Αντικείμενο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6664" y="3764543"/>
                        <a:ext cx="1152128" cy="964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135379" y="5467267"/>
            <a:ext cx="99212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>
                <a:latin typeface="Comic Sans MS" pitchFamily="66" charset="0"/>
              </a:rPr>
              <a:t>Ένας</a:t>
            </a:r>
            <a:r>
              <a:rPr lang="el-GR" altLang="el-G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πυκνωτής </a:t>
            </a:r>
            <a:r>
              <a:rPr lang="el-GR" alt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χαρακτηρίζεται</a:t>
            </a:r>
            <a:r>
              <a:rPr lang="el-GR" altLang="el-G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800" b="1" dirty="0">
                <a:latin typeface="Comic Sans MS" pitchFamily="66" charset="0"/>
              </a:rPr>
              <a:t>από τη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χωρητικότητά </a:t>
            </a:r>
            <a:r>
              <a:rPr lang="el-GR" altLang="el-GR" sz="2800" b="1" dirty="0">
                <a:latin typeface="Comic Sans MS" pitchFamily="66" charset="0"/>
              </a:rPr>
              <a:t>του. </a:t>
            </a:r>
          </a:p>
        </p:txBody>
      </p:sp>
    </p:spTree>
    <p:extLst>
      <p:ext uri="{BB962C8B-B14F-4D97-AF65-F5344CB8AC3E}">
        <p14:creationId xmlns:p14="http://schemas.microsoft.com/office/powerpoint/2010/main" val="27838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760710" y="404665"/>
            <a:ext cx="4824536" cy="5760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Μονάδα Χωρητικότητας</a:t>
            </a:r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/>
          </p:nvPr>
        </p:nvGraphicFramePr>
        <p:xfrm>
          <a:off x="5303913" y="1124744"/>
          <a:ext cx="13747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" name="Εξίσωση" r:id="rId3" imgW="504757" imgH="342900" progId="Equation.3">
                  <p:embed/>
                </p:oleObj>
              </mc:Choice>
              <mc:Fallback>
                <p:oleObj name="Εξίσωση" r:id="rId3" imgW="504757" imgH="342900" progId="Equation.3">
                  <p:embed/>
                  <p:pic>
                    <p:nvPicPr>
                      <p:cNvPr id="5" name="Αντικείμενο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913" y="1124744"/>
                        <a:ext cx="137477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93701" y="2498271"/>
                <a:ext cx="2304256" cy="861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sz="2400" b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400" b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𝐂𝐨𝐮𝐥𝐨𝐦𝐛</m:t>
                          </m:r>
                          <m:r>
                            <a:rPr lang="en-US" sz="2400" b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(</m:t>
                          </m:r>
                          <m:r>
                            <a:rPr lang="en-US" sz="2400" b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𝐂</m:t>
                          </m:r>
                          <m:r>
                            <a:rPr lang="en-US" sz="2400" b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l-GR" sz="2400" b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l-GR" sz="2400" b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400" b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𝐕𝐨𝐥𝐭</m:t>
                          </m:r>
                          <m:r>
                            <a:rPr lang="en-US" sz="2400" b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(</m:t>
                          </m:r>
                          <m:r>
                            <a:rPr lang="en-US" sz="2400" b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𝐕</m:t>
                          </m:r>
                          <m:r>
                            <a:rPr lang="en-US" sz="2400" b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701" y="2498271"/>
                <a:ext cx="2304256" cy="861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511824" y="269810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 Farad (F) </a:t>
            </a:r>
            <a:r>
              <a:rPr 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l-GR" sz="2400" b="1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Ελεύθερη σχεδίαση 14"/>
          <p:cNvSpPr/>
          <p:nvPr/>
        </p:nvSpPr>
        <p:spPr>
          <a:xfrm>
            <a:off x="6520543" y="1972301"/>
            <a:ext cx="2449286" cy="1196743"/>
          </a:xfrm>
          <a:custGeom>
            <a:avLst/>
            <a:gdLst>
              <a:gd name="connsiteX0" fmla="*/ 0 w 2449286"/>
              <a:gd name="connsiteY0" fmla="*/ 30671 h 1196743"/>
              <a:gd name="connsiteX1" fmla="*/ 805543 w 2449286"/>
              <a:gd name="connsiteY1" fmla="*/ 30671 h 1196743"/>
              <a:gd name="connsiteX2" fmla="*/ 1001486 w 2449286"/>
              <a:gd name="connsiteY2" fmla="*/ 41557 h 1196743"/>
              <a:gd name="connsiteX3" fmla="*/ 1338943 w 2449286"/>
              <a:gd name="connsiteY3" fmla="*/ 74214 h 1196743"/>
              <a:gd name="connsiteX4" fmla="*/ 1426028 w 2449286"/>
              <a:gd name="connsiteY4" fmla="*/ 85100 h 1196743"/>
              <a:gd name="connsiteX5" fmla="*/ 1545771 w 2449286"/>
              <a:gd name="connsiteY5" fmla="*/ 95986 h 1196743"/>
              <a:gd name="connsiteX6" fmla="*/ 1665514 w 2449286"/>
              <a:gd name="connsiteY6" fmla="*/ 117757 h 1196743"/>
              <a:gd name="connsiteX7" fmla="*/ 1828800 w 2449286"/>
              <a:gd name="connsiteY7" fmla="*/ 139529 h 1196743"/>
              <a:gd name="connsiteX8" fmla="*/ 1937657 w 2449286"/>
              <a:gd name="connsiteY8" fmla="*/ 172186 h 1196743"/>
              <a:gd name="connsiteX9" fmla="*/ 2013857 w 2449286"/>
              <a:gd name="connsiteY9" fmla="*/ 183071 h 1196743"/>
              <a:gd name="connsiteX10" fmla="*/ 2068286 w 2449286"/>
              <a:gd name="connsiteY10" fmla="*/ 204843 h 1196743"/>
              <a:gd name="connsiteX11" fmla="*/ 2133600 w 2449286"/>
              <a:gd name="connsiteY11" fmla="*/ 226614 h 1196743"/>
              <a:gd name="connsiteX12" fmla="*/ 2166257 w 2449286"/>
              <a:gd name="connsiteY12" fmla="*/ 248386 h 1196743"/>
              <a:gd name="connsiteX13" fmla="*/ 2198914 w 2449286"/>
              <a:gd name="connsiteY13" fmla="*/ 259271 h 1196743"/>
              <a:gd name="connsiteX14" fmla="*/ 2264228 w 2449286"/>
              <a:gd name="connsiteY14" fmla="*/ 324586 h 1196743"/>
              <a:gd name="connsiteX15" fmla="*/ 2286000 w 2449286"/>
              <a:gd name="connsiteY15" fmla="*/ 346357 h 1196743"/>
              <a:gd name="connsiteX16" fmla="*/ 2329543 w 2449286"/>
              <a:gd name="connsiteY16" fmla="*/ 411671 h 1196743"/>
              <a:gd name="connsiteX17" fmla="*/ 2362200 w 2449286"/>
              <a:gd name="connsiteY17" fmla="*/ 466100 h 1196743"/>
              <a:gd name="connsiteX18" fmla="*/ 2394857 w 2449286"/>
              <a:gd name="connsiteY18" fmla="*/ 564071 h 1196743"/>
              <a:gd name="connsiteX19" fmla="*/ 2427514 w 2449286"/>
              <a:gd name="connsiteY19" fmla="*/ 672929 h 1196743"/>
              <a:gd name="connsiteX20" fmla="*/ 2449286 w 2449286"/>
              <a:gd name="connsiteY20" fmla="*/ 857986 h 1196743"/>
              <a:gd name="connsiteX21" fmla="*/ 2427514 w 2449286"/>
              <a:gd name="connsiteY21" fmla="*/ 977729 h 1196743"/>
              <a:gd name="connsiteX22" fmla="*/ 2394857 w 2449286"/>
              <a:gd name="connsiteY22" fmla="*/ 1010386 h 1196743"/>
              <a:gd name="connsiteX23" fmla="*/ 2329543 w 2449286"/>
              <a:gd name="connsiteY23" fmla="*/ 1086586 h 1196743"/>
              <a:gd name="connsiteX24" fmla="*/ 2296886 w 2449286"/>
              <a:gd name="connsiteY24" fmla="*/ 1097471 h 1196743"/>
              <a:gd name="connsiteX25" fmla="*/ 2220686 w 2449286"/>
              <a:gd name="connsiteY25" fmla="*/ 1141014 h 1196743"/>
              <a:gd name="connsiteX26" fmla="*/ 2155371 w 2449286"/>
              <a:gd name="connsiteY26" fmla="*/ 1162786 h 1196743"/>
              <a:gd name="connsiteX27" fmla="*/ 2068286 w 2449286"/>
              <a:gd name="connsiteY27" fmla="*/ 1184557 h 1196743"/>
              <a:gd name="connsiteX28" fmla="*/ 2002971 w 2449286"/>
              <a:gd name="connsiteY28" fmla="*/ 1195443 h 1196743"/>
              <a:gd name="connsiteX29" fmla="*/ 1730828 w 2449286"/>
              <a:gd name="connsiteY29" fmla="*/ 1195443 h 119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49286" h="1196743">
                <a:moveTo>
                  <a:pt x="0" y="30671"/>
                </a:moveTo>
                <a:cubicBezTo>
                  <a:pt x="297797" y="-28885"/>
                  <a:pt x="65253" y="13653"/>
                  <a:pt x="805543" y="30671"/>
                </a:cubicBezTo>
                <a:cubicBezTo>
                  <a:pt x="870941" y="32174"/>
                  <a:pt x="936254" y="36664"/>
                  <a:pt x="1001486" y="41557"/>
                </a:cubicBezTo>
                <a:cubicBezTo>
                  <a:pt x="1105657" y="49370"/>
                  <a:pt x="1230186" y="61419"/>
                  <a:pt x="1338943" y="74214"/>
                </a:cubicBezTo>
                <a:lnTo>
                  <a:pt x="1426028" y="85100"/>
                </a:lnTo>
                <a:cubicBezTo>
                  <a:pt x="1465887" y="89296"/>
                  <a:pt x="1505937" y="91560"/>
                  <a:pt x="1545771" y="95986"/>
                </a:cubicBezTo>
                <a:cubicBezTo>
                  <a:pt x="1670300" y="109822"/>
                  <a:pt x="1577535" y="100161"/>
                  <a:pt x="1665514" y="117757"/>
                </a:cubicBezTo>
                <a:cubicBezTo>
                  <a:pt x="1726593" y="129973"/>
                  <a:pt x="1763447" y="132267"/>
                  <a:pt x="1828800" y="139529"/>
                </a:cubicBezTo>
                <a:cubicBezTo>
                  <a:pt x="1862877" y="150888"/>
                  <a:pt x="1901468" y="165606"/>
                  <a:pt x="1937657" y="172186"/>
                </a:cubicBezTo>
                <a:cubicBezTo>
                  <a:pt x="1962901" y="176776"/>
                  <a:pt x="1988457" y="179443"/>
                  <a:pt x="2013857" y="183071"/>
                </a:cubicBezTo>
                <a:cubicBezTo>
                  <a:pt x="2032000" y="190328"/>
                  <a:pt x="2049922" y="198165"/>
                  <a:pt x="2068286" y="204843"/>
                </a:cubicBezTo>
                <a:cubicBezTo>
                  <a:pt x="2089853" y="212686"/>
                  <a:pt x="2133600" y="226614"/>
                  <a:pt x="2133600" y="226614"/>
                </a:cubicBezTo>
                <a:cubicBezTo>
                  <a:pt x="2144486" y="233871"/>
                  <a:pt x="2154555" y="242535"/>
                  <a:pt x="2166257" y="248386"/>
                </a:cubicBezTo>
                <a:cubicBezTo>
                  <a:pt x="2176520" y="253518"/>
                  <a:pt x="2189857" y="252226"/>
                  <a:pt x="2198914" y="259271"/>
                </a:cubicBezTo>
                <a:cubicBezTo>
                  <a:pt x="2223218" y="278174"/>
                  <a:pt x="2242456" y="302814"/>
                  <a:pt x="2264228" y="324586"/>
                </a:cubicBezTo>
                <a:lnTo>
                  <a:pt x="2286000" y="346357"/>
                </a:lnTo>
                <a:cubicBezTo>
                  <a:pt x="2311886" y="424012"/>
                  <a:pt x="2275180" y="330123"/>
                  <a:pt x="2329543" y="411671"/>
                </a:cubicBezTo>
                <a:cubicBezTo>
                  <a:pt x="2386063" y="496453"/>
                  <a:pt x="2294400" y="398303"/>
                  <a:pt x="2362200" y="466100"/>
                </a:cubicBezTo>
                <a:lnTo>
                  <a:pt x="2394857" y="564071"/>
                </a:lnTo>
                <a:cubicBezTo>
                  <a:pt x="2406887" y="600161"/>
                  <a:pt x="2420030" y="635511"/>
                  <a:pt x="2427514" y="672929"/>
                </a:cubicBezTo>
                <a:cubicBezTo>
                  <a:pt x="2442077" y="745740"/>
                  <a:pt x="2441690" y="774435"/>
                  <a:pt x="2449286" y="857986"/>
                </a:cubicBezTo>
                <a:cubicBezTo>
                  <a:pt x="2448824" y="861680"/>
                  <a:pt x="2443004" y="954494"/>
                  <a:pt x="2427514" y="977729"/>
                </a:cubicBezTo>
                <a:cubicBezTo>
                  <a:pt x="2418975" y="990538"/>
                  <a:pt x="2404712" y="998559"/>
                  <a:pt x="2394857" y="1010386"/>
                </a:cubicBezTo>
                <a:cubicBezTo>
                  <a:pt x="2376107" y="1032887"/>
                  <a:pt x="2359734" y="1076523"/>
                  <a:pt x="2329543" y="1086586"/>
                </a:cubicBezTo>
                <a:lnTo>
                  <a:pt x="2296886" y="1097471"/>
                </a:lnTo>
                <a:cubicBezTo>
                  <a:pt x="2267429" y="1117109"/>
                  <a:pt x="2255214" y="1127203"/>
                  <a:pt x="2220686" y="1141014"/>
                </a:cubicBezTo>
                <a:cubicBezTo>
                  <a:pt x="2199378" y="1149537"/>
                  <a:pt x="2177143" y="1155529"/>
                  <a:pt x="2155371" y="1162786"/>
                </a:cubicBezTo>
                <a:cubicBezTo>
                  <a:pt x="2110056" y="1177891"/>
                  <a:pt x="2126073" y="1174050"/>
                  <a:pt x="2068286" y="1184557"/>
                </a:cubicBezTo>
                <a:cubicBezTo>
                  <a:pt x="2046570" y="1188505"/>
                  <a:pt x="2025032" y="1194731"/>
                  <a:pt x="2002971" y="1195443"/>
                </a:cubicBezTo>
                <a:cubicBezTo>
                  <a:pt x="1912304" y="1198368"/>
                  <a:pt x="1821542" y="1195443"/>
                  <a:pt x="1730828" y="119544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Ελεύθερη σχεδίαση 15"/>
          <p:cNvSpPr/>
          <p:nvPr/>
        </p:nvSpPr>
        <p:spPr>
          <a:xfrm>
            <a:off x="6607629" y="1436915"/>
            <a:ext cx="566203" cy="1099457"/>
          </a:xfrm>
          <a:custGeom>
            <a:avLst/>
            <a:gdLst>
              <a:gd name="connsiteX0" fmla="*/ 0 w 566203"/>
              <a:gd name="connsiteY0" fmla="*/ 0 h 1099457"/>
              <a:gd name="connsiteX1" fmla="*/ 76200 w 566203"/>
              <a:gd name="connsiteY1" fmla="*/ 76200 h 1099457"/>
              <a:gd name="connsiteX2" fmla="*/ 97971 w 566203"/>
              <a:gd name="connsiteY2" fmla="*/ 97972 h 1099457"/>
              <a:gd name="connsiteX3" fmla="*/ 141514 w 566203"/>
              <a:gd name="connsiteY3" fmla="*/ 152400 h 1099457"/>
              <a:gd name="connsiteX4" fmla="*/ 163285 w 566203"/>
              <a:gd name="connsiteY4" fmla="*/ 185057 h 1099457"/>
              <a:gd name="connsiteX5" fmla="*/ 217714 w 566203"/>
              <a:gd name="connsiteY5" fmla="*/ 228600 h 1099457"/>
              <a:gd name="connsiteX6" fmla="*/ 261257 w 566203"/>
              <a:gd name="connsiteY6" fmla="*/ 283029 h 1099457"/>
              <a:gd name="connsiteX7" fmla="*/ 293914 w 566203"/>
              <a:gd name="connsiteY7" fmla="*/ 304800 h 1099457"/>
              <a:gd name="connsiteX8" fmla="*/ 315685 w 566203"/>
              <a:gd name="connsiteY8" fmla="*/ 348343 h 1099457"/>
              <a:gd name="connsiteX9" fmla="*/ 337457 w 566203"/>
              <a:gd name="connsiteY9" fmla="*/ 370115 h 1099457"/>
              <a:gd name="connsiteX10" fmla="*/ 381000 w 566203"/>
              <a:gd name="connsiteY10" fmla="*/ 435429 h 1099457"/>
              <a:gd name="connsiteX11" fmla="*/ 413657 w 566203"/>
              <a:gd name="connsiteY11" fmla="*/ 500743 h 1099457"/>
              <a:gd name="connsiteX12" fmla="*/ 446314 w 566203"/>
              <a:gd name="connsiteY12" fmla="*/ 566057 h 1099457"/>
              <a:gd name="connsiteX13" fmla="*/ 489857 w 566203"/>
              <a:gd name="connsiteY13" fmla="*/ 696686 h 1099457"/>
              <a:gd name="connsiteX14" fmla="*/ 500742 w 566203"/>
              <a:gd name="connsiteY14" fmla="*/ 729343 h 1099457"/>
              <a:gd name="connsiteX15" fmla="*/ 511628 w 566203"/>
              <a:gd name="connsiteY15" fmla="*/ 762000 h 1099457"/>
              <a:gd name="connsiteX16" fmla="*/ 533400 w 566203"/>
              <a:gd name="connsiteY16" fmla="*/ 849086 h 1099457"/>
              <a:gd name="connsiteX17" fmla="*/ 544285 w 566203"/>
              <a:gd name="connsiteY17" fmla="*/ 925286 h 1099457"/>
              <a:gd name="connsiteX18" fmla="*/ 555171 w 566203"/>
              <a:gd name="connsiteY18" fmla="*/ 957943 h 1099457"/>
              <a:gd name="connsiteX19" fmla="*/ 566057 w 566203"/>
              <a:gd name="connsiteY19" fmla="*/ 1099457 h 109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6203" h="1099457">
                <a:moveTo>
                  <a:pt x="0" y="0"/>
                </a:moveTo>
                <a:lnTo>
                  <a:pt x="76200" y="76200"/>
                </a:lnTo>
                <a:cubicBezTo>
                  <a:pt x="83457" y="83457"/>
                  <a:pt x="92278" y="89432"/>
                  <a:pt x="97971" y="97972"/>
                </a:cubicBezTo>
                <a:cubicBezTo>
                  <a:pt x="164980" y="198486"/>
                  <a:pt x="79469" y="74845"/>
                  <a:pt x="141514" y="152400"/>
                </a:cubicBezTo>
                <a:cubicBezTo>
                  <a:pt x="149687" y="162616"/>
                  <a:pt x="155112" y="174841"/>
                  <a:pt x="163285" y="185057"/>
                </a:cubicBezTo>
                <a:cubicBezTo>
                  <a:pt x="181012" y="207216"/>
                  <a:pt x="193465" y="212434"/>
                  <a:pt x="217714" y="228600"/>
                </a:cubicBezTo>
                <a:cubicBezTo>
                  <a:pt x="233880" y="252849"/>
                  <a:pt x="239098" y="265302"/>
                  <a:pt x="261257" y="283029"/>
                </a:cubicBezTo>
                <a:cubicBezTo>
                  <a:pt x="271473" y="291202"/>
                  <a:pt x="283028" y="297543"/>
                  <a:pt x="293914" y="304800"/>
                </a:cubicBezTo>
                <a:cubicBezTo>
                  <a:pt x="301171" y="319314"/>
                  <a:pt x="306684" y="334841"/>
                  <a:pt x="315685" y="348343"/>
                </a:cubicBezTo>
                <a:cubicBezTo>
                  <a:pt x="321378" y="356883"/>
                  <a:pt x="331764" y="361575"/>
                  <a:pt x="337457" y="370115"/>
                </a:cubicBezTo>
                <a:cubicBezTo>
                  <a:pt x="390180" y="449199"/>
                  <a:pt x="331080" y="385509"/>
                  <a:pt x="381000" y="435429"/>
                </a:cubicBezTo>
                <a:cubicBezTo>
                  <a:pt x="408360" y="517513"/>
                  <a:pt x="371453" y="416335"/>
                  <a:pt x="413657" y="500743"/>
                </a:cubicBezTo>
                <a:cubicBezTo>
                  <a:pt x="458726" y="590881"/>
                  <a:pt x="383918" y="472466"/>
                  <a:pt x="446314" y="566057"/>
                </a:cubicBezTo>
                <a:lnTo>
                  <a:pt x="489857" y="696686"/>
                </a:lnTo>
                <a:lnTo>
                  <a:pt x="500742" y="729343"/>
                </a:lnTo>
                <a:cubicBezTo>
                  <a:pt x="504371" y="740229"/>
                  <a:pt x="509378" y="750748"/>
                  <a:pt x="511628" y="762000"/>
                </a:cubicBezTo>
                <a:cubicBezTo>
                  <a:pt x="524764" y="827681"/>
                  <a:pt x="516663" y="798876"/>
                  <a:pt x="533400" y="849086"/>
                </a:cubicBezTo>
                <a:cubicBezTo>
                  <a:pt x="537028" y="874486"/>
                  <a:pt x="539253" y="900126"/>
                  <a:pt x="544285" y="925286"/>
                </a:cubicBezTo>
                <a:cubicBezTo>
                  <a:pt x="546535" y="936538"/>
                  <a:pt x="553118" y="946654"/>
                  <a:pt x="555171" y="957943"/>
                </a:cubicBezTo>
                <a:cubicBezTo>
                  <a:pt x="568307" y="1030191"/>
                  <a:pt x="566057" y="1036141"/>
                  <a:pt x="566057" y="1099457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Ελεύθερη σχεδίαση 16"/>
          <p:cNvSpPr/>
          <p:nvPr/>
        </p:nvSpPr>
        <p:spPr>
          <a:xfrm>
            <a:off x="5475515" y="1850572"/>
            <a:ext cx="32657" cy="903515"/>
          </a:xfrm>
          <a:custGeom>
            <a:avLst/>
            <a:gdLst>
              <a:gd name="connsiteX0" fmla="*/ 0 w 32657"/>
              <a:gd name="connsiteY0" fmla="*/ 0 h 903515"/>
              <a:gd name="connsiteX1" fmla="*/ 10886 w 32657"/>
              <a:gd name="connsiteY1" fmla="*/ 674915 h 903515"/>
              <a:gd name="connsiteX2" fmla="*/ 21772 w 32657"/>
              <a:gd name="connsiteY2" fmla="*/ 729343 h 903515"/>
              <a:gd name="connsiteX3" fmla="*/ 32657 w 32657"/>
              <a:gd name="connsiteY3" fmla="*/ 903515 h 90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57" h="903515">
                <a:moveTo>
                  <a:pt x="0" y="0"/>
                </a:moveTo>
                <a:cubicBezTo>
                  <a:pt x="3629" y="224972"/>
                  <a:pt x="4172" y="450014"/>
                  <a:pt x="10886" y="674915"/>
                </a:cubicBezTo>
                <a:cubicBezTo>
                  <a:pt x="11438" y="693409"/>
                  <a:pt x="20018" y="710924"/>
                  <a:pt x="21772" y="729343"/>
                </a:cubicBezTo>
                <a:cubicBezTo>
                  <a:pt x="27287" y="787252"/>
                  <a:pt x="32657" y="903515"/>
                  <a:pt x="32657" y="903515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100710" y="3554644"/>
            <a:ext cx="68776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Επειδή η μονάδα 1</a:t>
            </a:r>
            <a:r>
              <a:rPr lang="en-US" altLang="el-GR" sz="2400" b="1" dirty="0" smtClean="0">
                <a:latin typeface="Comic Sans MS" pitchFamily="66" charset="0"/>
              </a:rPr>
              <a:t>Farad (F) </a:t>
            </a:r>
            <a:r>
              <a:rPr lang="el-GR" altLang="el-GR" sz="2400" b="1" dirty="0">
                <a:latin typeface="Comic Sans MS" pitchFamily="66" charset="0"/>
              </a:rPr>
              <a:t>είναι πολύ μεγάλη συνήθως χρησιμοποιούμε υποδιαιρέσεις της.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863826" y="4836346"/>
            <a:ext cx="18283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en-US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mF=10</a:t>
            </a:r>
            <a:r>
              <a:rPr lang="en-US" altLang="el-GR" sz="24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-3</a:t>
            </a:r>
            <a:r>
              <a:rPr lang="en-US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endParaRPr lang="el-GR" altLang="el-GR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414908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6416717" y="4817763"/>
            <a:ext cx="1720343" cy="5850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</a:t>
            </a:r>
            <a:r>
              <a:rPr lang="en-US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F=10</a:t>
            </a:r>
            <a:r>
              <a:rPr lang="en-US" altLang="el-GR" sz="24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-6</a:t>
            </a:r>
            <a:r>
              <a:rPr lang="en-US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3917010" y="5628647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1nF=10</a:t>
            </a:r>
            <a:r>
              <a:rPr lang="en-US" altLang="el-GR" sz="24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-9</a:t>
            </a:r>
            <a:r>
              <a:rPr lang="en-US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endParaRPr lang="el-GR" sz="2400" dirty="0"/>
          </a:p>
        </p:txBody>
      </p:sp>
      <p:sp>
        <p:nvSpPr>
          <p:cNvPr id="10" name="Ορθογώνιο 9"/>
          <p:cNvSpPr/>
          <p:nvPr/>
        </p:nvSpPr>
        <p:spPr>
          <a:xfrm>
            <a:off x="6454211" y="5593279"/>
            <a:ext cx="1983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1pF=10</a:t>
            </a:r>
            <a:r>
              <a:rPr lang="en-US" altLang="el-GR" sz="24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-12</a:t>
            </a:r>
            <a:r>
              <a:rPr lang="en-US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n-US" altLang="el-GR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3133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5" grpId="0" animBg="1"/>
      <p:bldP spid="16" grpId="0" animBg="1"/>
      <p:bldP spid="17" grpId="0" animBg="1"/>
      <p:bldP spid="19" grpId="0"/>
      <p:bldP spid="20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477142" y="1700808"/>
            <a:ext cx="712946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Ηλεκτρική (Δυναμική) ενέργεια</a:t>
            </a:r>
            <a:r>
              <a:rPr lang="en-US" altLang="el-GR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φορτισμένου πυκνωτή </a:t>
            </a:r>
          </a:p>
        </p:txBody>
      </p:sp>
    </p:spTree>
    <p:extLst>
      <p:ext uri="{BB962C8B-B14F-4D97-AF65-F5344CB8AC3E}">
        <p14:creationId xmlns:p14="http://schemas.microsoft.com/office/powerpoint/2010/main" val="209851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1478</Words>
  <Application>Microsoft Office PowerPoint</Application>
  <PresentationFormat>Προσαρμογή</PresentationFormat>
  <Paragraphs>184</Paragraphs>
  <Slides>26</Slides>
  <Notes>2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8" baseType="lpstr">
      <vt:lpstr>2_Θέμα του Office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Χρήστης των Windows</dc:creator>
  <cp:lastModifiedBy>DELL</cp:lastModifiedBy>
  <cp:revision>136</cp:revision>
  <dcterms:created xsi:type="dcterms:W3CDTF">2017-11-23T20:06:18Z</dcterms:created>
  <dcterms:modified xsi:type="dcterms:W3CDTF">2024-10-23T17:36:32Z</dcterms:modified>
</cp:coreProperties>
</file>